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256" r:id="rId48"/>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2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B4185CD-F800-4CDB-9DD3-E73FF5A62838}" type="datetimeFigureOut">
              <a:rPr lang="fa-IR" smtClean="0"/>
              <a:t>05/14/1439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DE45760-82EA-4BFD-B0D6-0127D02A2A52}" type="slidenum">
              <a:rPr lang="fa-IR" smtClean="0"/>
              <a:t>‹#›</a:t>
            </a:fld>
            <a:endParaRPr lang="fa-IR"/>
          </a:p>
        </p:txBody>
      </p:sp>
    </p:spTree>
    <p:extLst>
      <p:ext uri="{BB962C8B-B14F-4D97-AF65-F5344CB8AC3E}">
        <p14:creationId xmlns:p14="http://schemas.microsoft.com/office/powerpoint/2010/main" val="285381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10CE-8334-449F-9436-46E8BDC54C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07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310CE-8334-449F-9436-46E8BDC54C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24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3513C35-FB89-4736-940A-793B9F63A204}" type="datetimeFigureOut">
              <a:rPr lang="fa-IR" smtClean="0"/>
              <a:t>05/14/1439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295960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513C35-FB89-4736-940A-793B9F63A204}" type="datetimeFigureOut">
              <a:rPr lang="fa-IR" smtClean="0"/>
              <a:t>05/14/1439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84363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513C35-FB89-4736-940A-793B9F63A204}" type="datetimeFigureOut">
              <a:rPr lang="fa-IR" smtClean="0"/>
              <a:t>05/14/1439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166852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787E43-C83B-489A-8882-D0DAA20DBF7B}" type="datetime1">
              <a:rPr lang="en-US" smtClean="0"/>
              <a:pPr/>
              <a:t>1/30/2018</a:t>
            </a:fld>
            <a:endParaRPr lang="en-US"/>
          </a:p>
        </p:txBody>
      </p:sp>
      <p:sp>
        <p:nvSpPr>
          <p:cNvPr id="19" name="Footer Placeholder 18"/>
          <p:cNvSpPr>
            <a:spLocks noGrp="1"/>
          </p:cNvSpPr>
          <p:nvPr>
            <p:ph type="ftr" sz="quarter" idx="11"/>
          </p:nvPr>
        </p:nvSpPr>
        <p:spPr/>
        <p:txBody>
          <a:bodyPr/>
          <a:lstStyle/>
          <a:p>
            <a:r>
              <a:rPr lang="en-US" smtClean="0"/>
              <a:t>Advanced Heterocyclic Chemistry</a:t>
            </a:r>
            <a:endParaRPr lang="en-US"/>
          </a:p>
        </p:txBody>
      </p:sp>
      <p:sp>
        <p:nvSpPr>
          <p:cNvPr id="27" name="Slide Number Placeholder 26"/>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20592292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6ECE42-EDC4-4C24-AB45-1ADFE96EC3C5}" type="datetime1">
              <a:rPr lang="en-US" smtClean="0"/>
              <a:pPr/>
              <a:t>1/30/2018</a:t>
            </a:fld>
            <a:endParaRPr lang="en-US"/>
          </a:p>
        </p:txBody>
      </p:sp>
      <p:sp>
        <p:nvSpPr>
          <p:cNvPr id="5" name="Footer Placeholder 4"/>
          <p:cNvSpPr>
            <a:spLocks noGrp="1"/>
          </p:cNvSpPr>
          <p:nvPr>
            <p:ph type="ftr" sz="quarter" idx="11"/>
          </p:nvPr>
        </p:nvSpPr>
        <p:spPr/>
        <p:txBody>
          <a:bodyPr/>
          <a:lstStyle/>
          <a:p>
            <a:r>
              <a:rPr lang="en-US" smtClean="0"/>
              <a:t>Advanced Heterocyclic Chemistry</a:t>
            </a:r>
            <a:endParaRPr lang="en-US"/>
          </a:p>
        </p:txBody>
      </p:sp>
      <p:sp>
        <p:nvSpPr>
          <p:cNvPr id="6" name="Slide Number Placeholder 5"/>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391312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CA1FF6-91F6-4280-B1DC-48CA95E1D725}" type="datetime1">
              <a:rPr lang="en-US" smtClean="0"/>
              <a:pPr/>
              <a:t>1/30/2018</a:t>
            </a:fld>
            <a:endParaRPr lang="en-US"/>
          </a:p>
        </p:txBody>
      </p:sp>
      <p:sp>
        <p:nvSpPr>
          <p:cNvPr id="5" name="Footer Placeholder 4"/>
          <p:cNvSpPr>
            <a:spLocks noGrp="1"/>
          </p:cNvSpPr>
          <p:nvPr>
            <p:ph type="ftr" sz="quarter" idx="11"/>
          </p:nvPr>
        </p:nvSpPr>
        <p:spPr/>
        <p:txBody>
          <a:bodyPr/>
          <a:lstStyle/>
          <a:p>
            <a:r>
              <a:rPr lang="en-US" smtClean="0"/>
              <a:t>Advanced Heterocyclic Chemistry</a:t>
            </a:r>
            <a:endParaRPr lang="en-US"/>
          </a:p>
        </p:txBody>
      </p:sp>
      <p:sp>
        <p:nvSpPr>
          <p:cNvPr id="6" name="Slide Number Placeholder 5"/>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41998025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CA75DF-6F6F-4D8A-81EB-AB180B1D8649}" type="datetime1">
              <a:rPr lang="en-US" smtClean="0"/>
              <a:pPr/>
              <a:t>1/30/2018</a:t>
            </a:fld>
            <a:endParaRPr lang="en-US"/>
          </a:p>
        </p:txBody>
      </p:sp>
      <p:sp>
        <p:nvSpPr>
          <p:cNvPr id="6" name="Footer Placeholder 5"/>
          <p:cNvSpPr>
            <a:spLocks noGrp="1"/>
          </p:cNvSpPr>
          <p:nvPr>
            <p:ph type="ftr" sz="quarter" idx="11"/>
          </p:nvPr>
        </p:nvSpPr>
        <p:spPr/>
        <p:txBody>
          <a:bodyPr/>
          <a:lstStyle/>
          <a:p>
            <a:r>
              <a:rPr lang="en-US" smtClean="0"/>
              <a:t>Advanced Heterocyclic Chemistry</a:t>
            </a:r>
            <a:endParaRPr lang="en-US"/>
          </a:p>
        </p:txBody>
      </p:sp>
      <p:sp>
        <p:nvSpPr>
          <p:cNvPr id="7" name="Slide Number Placeholder 6"/>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243922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02FA64-EBD3-468F-B937-5B50922A905E}" type="datetime1">
              <a:rPr lang="en-US" smtClean="0"/>
              <a:pPr/>
              <a:t>1/30/2018</a:t>
            </a:fld>
            <a:endParaRPr lang="en-US"/>
          </a:p>
        </p:txBody>
      </p:sp>
      <p:sp>
        <p:nvSpPr>
          <p:cNvPr id="8" name="Footer Placeholder 7"/>
          <p:cNvSpPr>
            <a:spLocks noGrp="1"/>
          </p:cNvSpPr>
          <p:nvPr>
            <p:ph type="ftr" sz="quarter" idx="11"/>
          </p:nvPr>
        </p:nvSpPr>
        <p:spPr/>
        <p:txBody>
          <a:bodyPr/>
          <a:lstStyle/>
          <a:p>
            <a:r>
              <a:rPr lang="en-US" smtClean="0"/>
              <a:t>Advanced Heterocyclic Chemistry</a:t>
            </a:r>
            <a:endParaRPr lang="en-US"/>
          </a:p>
        </p:txBody>
      </p:sp>
      <p:sp>
        <p:nvSpPr>
          <p:cNvPr id="9" name="Slide Number Placeholder 8"/>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1830423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E010B8-7AED-44C9-B5FD-D7243F7E5BF9}" type="datetime1">
              <a:rPr lang="en-US" smtClean="0"/>
              <a:pPr/>
              <a:t>1/30/2018</a:t>
            </a:fld>
            <a:endParaRPr lang="en-US"/>
          </a:p>
        </p:txBody>
      </p:sp>
      <p:sp>
        <p:nvSpPr>
          <p:cNvPr id="4" name="Footer Placeholder 3"/>
          <p:cNvSpPr>
            <a:spLocks noGrp="1"/>
          </p:cNvSpPr>
          <p:nvPr>
            <p:ph type="ftr" sz="quarter" idx="11"/>
          </p:nvPr>
        </p:nvSpPr>
        <p:spPr/>
        <p:txBody>
          <a:bodyPr/>
          <a:lstStyle/>
          <a:p>
            <a:r>
              <a:rPr lang="en-US" smtClean="0"/>
              <a:t>Advanced Heterocyclic Chemistry</a:t>
            </a:r>
            <a:endParaRPr lang="en-US"/>
          </a:p>
        </p:txBody>
      </p:sp>
      <p:sp>
        <p:nvSpPr>
          <p:cNvPr id="5" name="Slide Number Placeholder 4"/>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156942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10A70-4311-435A-88A4-94EFA2502241}" type="datetime1">
              <a:rPr lang="en-US" smtClean="0"/>
              <a:pPr/>
              <a:t>1/30/2018</a:t>
            </a:fld>
            <a:endParaRPr lang="en-US"/>
          </a:p>
        </p:txBody>
      </p:sp>
      <p:sp>
        <p:nvSpPr>
          <p:cNvPr id="3" name="Footer Placeholder 2"/>
          <p:cNvSpPr>
            <a:spLocks noGrp="1"/>
          </p:cNvSpPr>
          <p:nvPr>
            <p:ph type="ftr" sz="quarter" idx="11"/>
          </p:nvPr>
        </p:nvSpPr>
        <p:spPr/>
        <p:txBody>
          <a:bodyPr/>
          <a:lstStyle/>
          <a:p>
            <a:r>
              <a:rPr lang="en-US" smtClean="0"/>
              <a:t>Advanced Heterocyclic Chemistry</a:t>
            </a:r>
            <a:endParaRPr lang="en-US"/>
          </a:p>
        </p:txBody>
      </p:sp>
      <p:sp>
        <p:nvSpPr>
          <p:cNvPr id="4" name="Slide Number Placeholder 3"/>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273557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13E604-1BB0-4D82-9216-09BEE10267C9}" type="datetime1">
              <a:rPr lang="en-US" smtClean="0"/>
              <a:pPr/>
              <a:t>1/30/2018</a:t>
            </a:fld>
            <a:endParaRPr lang="en-US"/>
          </a:p>
        </p:txBody>
      </p:sp>
      <p:sp>
        <p:nvSpPr>
          <p:cNvPr id="6" name="Footer Placeholder 5"/>
          <p:cNvSpPr>
            <a:spLocks noGrp="1"/>
          </p:cNvSpPr>
          <p:nvPr>
            <p:ph type="ftr" sz="quarter" idx="11"/>
          </p:nvPr>
        </p:nvSpPr>
        <p:spPr/>
        <p:txBody>
          <a:bodyPr/>
          <a:lstStyle/>
          <a:p>
            <a:r>
              <a:rPr lang="en-US" smtClean="0"/>
              <a:t>Advanced Heterocyclic Chemistry</a:t>
            </a:r>
            <a:endParaRPr lang="en-US"/>
          </a:p>
        </p:txBody>
      </p:sp>
      <p:sp>
        <p:nvSpPr>
          <p:cNvPr id="7" name="Slide Number Placeholder 6"/>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110874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513C35-FB89-4736-940A-793B9F63A204}" type="datetimeFigureOut">
              <a:rPr lang="fa-IR" smtClean="0"/>
              <a:t>05/14/1439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71490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8530C5-34BE-40CC-BBDA-74A99A09C3C5}" type="datetime1">
              <a:rPr lang="en-US" smtClean="0"/>
              <a:pPr/>
              <a:t>1/30/2018</a:t>
            </a:fld>
            <a:endParaRPr lang="en-US"/>
          </a:p>
        </p:txBody>
      </p:sp>
      <p:sp>
        <p:nvSpPr>
          <p:cNvPr id="6" name="Footer Placeholder 5"/>
          <p:cNvSpPr>
            <a:spLocks noGrp="1"/>
          </p:cNvSpPr>
          <p:nvPr>
            <p:ph type="ftr" sz="quarter" idx="11"/>
          </p:nvPr>
        </p:nvSpPr>
        <p:spPr/>
        <p:txBody>
          <a:bodyPr/>
          <a:lstStyle/>
          <a:p>
            <a:r>
              <a:rPr lang="en-US" smtClean="0"/>
              <a:t>Advanced Heterocyclic Chemistry</a:t>
            </a:r>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EF226C9E-EF3F-485B-B31E-91DD3C407F8A}"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284236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269D51-460B-4D72-A80E-357B70652FA8}" type="datetime1">
              <a:rPr lang="en-US" smtClean="0"/>
              <a:pPr/>
              <a:t>1/30/2018</a:t>
            </a:fld>
            <a:endParaRPr lang="en-US"/>
          </a:p>
        </p:txBody>
      </p:sp>
      <p:sp>
        <p:nvSpPr>
          <p:cNvPr id="5" name="Footer Placeholder 4"/>
          <p:cNvSpPr>
            <a:spLocks noGrp="1"/>
          </p:cNvSpPr>
          <p:nvPr>
            <p:ph type="ftr" sz="quarter" idx="11"/>
          </p:nvPr>
        </p:nvSpPr>
        <p:spPr/>
        <p:txBody>
          <a:bodyPr/>
          <a:lstStyle/>
          <a:p>
            <a:r>
              <a:rPr lang="en-US" smtClean="0"/>
              <a:t>Advanced Heterocyclic Chemistry</a:t>
            </a:r>
            <a:endParaRPr lang="en-US"/>
          </a:p>
        </p:txBody>
      </p:sp>
      <p:sp>
        <p:nvSpPr>
          <p:cNvPr id="6" name="Slide Number Placeholder 5"/>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4106202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A0FE91-B7D3-4ADA-A401-E906CB18909B}" type="datetime1">
              <a:rPr lang="en-US" smtClean="0"/>
              <a:pPr/>
              <a:t>1/30/2018</a:t>
            </a:fld>
            <a:endParaRPr lang="en-US"/>
          </a:p>
        </p:txBody>
      </p:sp>
      <p:sp>
        <p:nvSpPr>
          <p:cNvPr id="5" name="Footer Placeholder 4"/>
          <p:cNvSpPr>
            <a:spLocks noGrp="1"/>
          </p:cNvSpPr>
          <p:nvPr>
            <p:ph type="ftr" sz="quarter" idx="11"/>
          </p:nvPr>
        </p:nvSpPr>
        <p:spPr/>
        <p:txBody>
          <a:bodyPr/>
          <a:lstStyle/>
          <a:p>
            <a:r>
              <a:rPr lang="en-US" smtClean="0"/>
              <a:t>Advanced Heterocyclic Chemistry</a:t>
            </a:r>
            <a:endParaRPr lang="en-US"/>
          </a:p>
        </p:txBody>
      </p:sp>
      <p:sp>
        <p:nvSpPr>
          <p:cNvPr id="6" name="Slide Number Placeholder 5"/>
          <p:cNvSpPr>
            <a:spLocks noGrp="1"/>
          </p:cNvSpPr>
          <p:nvPr>
            <p:ph type="sldNum" sz="quarter" idx="12"/>
          </p:nvPr>
        </p:nvSpPr>
        <p:spPr/>
        <p:txBody>
          <a:bodyPr/>
          <a:lstStyle/>
          <a:p>
            <a:fld id="{EF226C9E-EF3F-485B-B31E-91DD3C407F8A}" type="slidenum">
              <a:rPr lang="en-US" smtClean="0"/>
              <a:pPr/>
              <a:t>‹#›</a:t>
            </a:fld>
            <a:endParaRPr lang="en-US"/>
          </a:p>
        </p:txBody>
      </p:sp>
    </p:spTree>
    <p:extLst>
      <p:ext uri="{BB962C8B-B14F-4D97-AF65-F5344CB8AC3E}">
        <p14:creationId xmlns:p14="http://schemas.microsoft.com/office/powerpoint/2010/main" val="25699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13C35-FB89-4736-940A-793B9F63A204}" type="datetimeFigureOut">
              <a:rPr lang="fa-IR" smtClean="0"/>
              <a:t>05/14/1439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133226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3513C35-FB89-4736-940A-793B9F63A204}" type="datetimeFigureOut">
              <a:rPr lang="fa-IR" smtClean="0"/>
              <a:t>05/14/1439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194357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3513C35-FB89-4736-940A-793B9F63A204}" type="datetimeFigureOut">
              <a:rPr lang="fa-IR" smtClean="0"/>
              <a:t>05/14/1439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136555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3513C35-FB89-4736-940A-793B9F63A204}" type="datetimeFigureOut">
              <a:rPr lang="fa-IR" smtClean="0"/>
              <a:t>05/14/1439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98952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13C35-FB89-4736-940A-793B9F63A204}" type="datetimeFigureOut">
              <a:rPr lang="fa-IR" smtClean="0"/>
              <a:t>05/14/1439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134822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13C35-FB89-4736-940A-793B9F63A204}" type="datetimeFigureOut">
              <a:rPr lang="fa-IR" smtClean="0"/>
              <a:t>05/14/1439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7738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13C35-FB89-4736-940A-793B9F63A204}" type="datetimeFigureOut">
              <a:rPr lang="fa-IR" smtClean="0"/>
              <a:t>05/14/1439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399860-92FE-4C18-8145-AD3D7324428E}" type="slidenum">
              <a:rPr lang="fa-IR" smtClean="0"/>
              <a:t>‹#›</a:t>
            </a:fld>
            <a:endParaRPr lang="fa-IR"/>
          </a:p>
        </p:txBody>
      </p:sp>
    </p:spTree>
    <p:extLst>
      <p:ext uri="{BB962C8B-B14F-4D97-AF65-F5344CB8AC3E}">
        <p14:creationId xmlns:p14="http://schemas.microsoft.com/office/powerpoint/2010/main" val="261788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13C35-FB89-4736-940A-793B9F63A204}" type="datetimeFigureOut">
              <a:rPr lang="fa-IR" smtClean="0"/>
              <a:t>05/14/1439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9860-92FE-4C18-8145-AD3D7324428E}" type="slidenum">
              <a:rPr lang="fa-IR" smtClean="0"/>
              <a:t>‹#›</a:t>
            </a:fld>
            <a:endParaRPr lang="fa-IR"/>
          </a:p>
        </p:txBody>
      </p:sp>
    </p:spTree>
    <p:extLst>
      <p:ext uri="{BB962C8B-B14F-4D97-AF65-F5344CB8AC3E}">
        <p14:creationId xmlns:p14="http://schemas.microsoft.com/office/powerpoint/2010/main" val="286150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22A092-244D-45A3-8B90-31F3D68E89F3}" type="datetime1">
              <a:rPr lang="en-US" smtClean="0"/>
              <a:pPr/>
              <a:t>1/30/2018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Advanced Heterocyclic Chemistry</a:t>
            </a: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226C9E-EF3F-485B-B31E-91DD3C407F8A}"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858269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javascript:chng4()"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1340768"/>
            <a:ext cx="7851648" cy="1828800"/>
          </a:xfrm>
        </p:spPr>
        <p:txBody>
          <a:bodyPr>
            <a:normAutofit fontScale="90000"/>
          </a:bodyPr>
          <a:lstStyle/>
          <a:p>
            <a:r>
              <a:rPr lang="en-US" dirty="0" smtClean="0"/>
              <a:t>Advanced Heterocyclic Chemistry</a:t>
            </a:r>
            <a:br>
              <a:rPr lang="en-US" dirty="0" smtClean="0"/>
            </a:br>
            <a:endParaRPr lang="en-US" dirty="0"/>
          </a:p>
        </p:txBody>
      </p:sp>
      <p:sp>
        <p:nvSpPr>
          <p:cNvPr id="3" name="Subtitle 2"/>
          <p:cNvSpPr>
            <a:spLocks noGrp="1"/>
          </p:cNvSpPr>
          <p:nvPr>
            <p:ph type="subTitle" idx="1"/>
          </p:nvPr>
        </p:nvSpPr>
        <p:spPr>
          <a:xfrm>
            <a:off x="6672064" y="4052664"/>
            <a:ext cx="3240032" cy="744488"/>
          </a:xfrm>
        </p:spPr>
        <p:txBody>
          <a:bodyPr/>
          <a:lstStyle/>
          <a:p>
            <a:r>
              <a:rPr lang="en-US" dirty="0" smtClean="0"/>
              <a:t>By: Hossein Tavakol</a:t>
            </a:r>
            <a:endParaRPr lang="en-US" dirty="0"/>
          </a:p>
        </p:txBody>
      </p:sp>
      <p:sp>
        <p:nvSpPr>
          <p:cNvPr id="4" name="Rectangle 3"/>
          <p:cNvSpPr/>
          <p:nvPr/>
        </p:nvSpPr>
        <p:spPr>
          <a:xfrm>
            <a:off x="1524000" y="6488668"/>
            <a:ext cx="1726114" cy="369332"/>
          </a:xfrm>
          <a:prstGeom prst="rect">
            <a:avLst/>
          </a:prstGeom>
        </p:spPr>
        <p:txBody>
          <a:bodyPr wrap="none">
            <a:spAutoFit/>
          </a:bodyPr>
          <a:lstStyle/>
          <a:p>
            <a:r>
              <a:rPr lang="en-US" dirty="0">
                <a:solidFill>
                  <a:prstClr val="white"/>
                </a:solidFill>
                <a:latin typeface="Constantia"/>
              </a:rPr>
              <a:t>Week 1-86 slide</a:t>
            </a:r>
          </a:p>
        </p:txBody>
      </p:sp>
    </p:spTree>
    <p:extLst>
      <p:ext uri="{BB962C8B-B14F-4D97-AF65-F5344CB8AC3E}">
        <p14:creationId xmlns:p14="http://schemas.microsoft.com/office/powerpoint/2010/main" val="2021315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10</a:t>
            </a:fld>
            <a:endParaRPr lang="en-US">
              <a:solidFill>
                <a:srgbClr val="04617B">
                  <a:shade val="90000"/>
                </a:srgbClr>
              </a:solidFill>
              <a:latin typeface="Constantia"/>
            </a:endParaRPr>
          </a:p>
        </p:txBody>
      </p:sp>
      <p:pic>
        <p:nvPicPr>
          <p:cNvPr id="6" name="Picture 2"/>
          <p:cNvPicPr>
            <a:picLocks noGrp="1" noChangeAspect="1" noChangeArrowheads="1"/>
          </p:cNvPicPr>
          <p:nvPr>
            <p:ph idx="1"/>
          </p:nvPr>
        </p:nvPicPr>
        <p:blipFill>
          <a:blip r:embed="rId2" cstate="print"/>
          <a:srcRect r="5685"/>
          <a:stretch>
            <a:fillRect/>
          </a:stretch>
        </p:blipFill>
        <p:spPr bwMode="auto">
          <a:xfrm>
            <a:off x="1524000" y="1689410"/>
            <a:ext cx="9167690" cy="4403886"/>
          </a:xfrm>
          <a:prstGeom prst="rect">
            <a:avLst/>
          </a:prstGeom>
          <a:noFill/>
          <a:ln w="9525">
            <a:noFill/>
            <a:miter lim="800000"/>
            <a:headEnd/>
            <a:tailEnd/>
          </a:ln>
        </p:spPr>
      </p:pic>
    </p:spTree>
    <p:extLst>
      <p:ext uri="{BB962C8B-B14F-4D97-AF65-F5344CB8AC3E}">
        <p14:creationId xmlns:p14="http://schemas.microsoft.com/office/powerpoint/2010/main" val="137751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11</a:t>
            </a:fld>
            <a:endParaRPr lang="en-US">
              <a:solidFill>
                <a:srgbClr val="04617B">
                  <a:shade val="90000"/>
                </a:srgbClr>
              </a:solidFill>
              <a:latin typeface="Constantia"/>
            </a:endParaRPr>
          </a:p>
        </p:txBody>
      </p:sp>
      <p:pic>
        <p:nvPicPr>
          <p:cNvPr id="3074" name="Picture 2"/>
          <p:cNvPicPr>
            <a:picLocks noChangeAspect="1" noChangeArrowheads="1"/>
          </p:cNvPicPr>
          <p:nvPr/>
        </p:nvPicPr>
        <p:blipFill>
          <a:blip r:embed="rId2" cstate="print"/>
          <a:srcRect/>
          <a:stretch>
            <a:fillRect/>
          </a:stretch>
        </p:blipFill>
        <p:spPr bwMode="auto">
          <a:xfrm>
            <a:off x="2567608" y="908721"/>
            <a:ext cx="6768752" cy="5728809"/>
          </a:xfrm>
          <a:prstGeom prst="rect">
            <a:avLst/>
          </a:prstGeom>
          <a:noFill/>
          <a:ln w="9525">
            <a:noFill/>
            <a:miter lim="800000"/>
            <a:headEnd/>
            <a:tailEnd/>
          </a:ln>
        </p:spPr>
      </p:pic>
    </p:spTree>
    <p:extLst>
      <p:ext uri="{BB962C8B-B14F-4D97-AF65-F5344CB8AC3E}">
        <p14:creationId xmlns:p14="http://schemas.microsoft.com/office/powerpoint/2010/main" val="3126252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Hantzsch-Widman</a:t>
            </a:r>
            <a:r>
              <a:rPr lang="en-US" dirty="0" smtClean="0"/>
              <a:t> system</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12</a:t>
            </a:fld>
            <a:endParaRPr lang="en-US">
              <a:solidFill>
                <a:srgbClr val="04617B">
                  <a:shade val="90000"/>
                </a:srgbClr>
              </a:solidFill>
              <a:latin typeface="Constantia"/>
            </a:endParaRPr>
          </a:p>
        </p:txBody>
      </p:sp>
      <p:pic>
        <p:nvPicPr>
          <p:cNvPr id="7" name="Picture 2"/>
          <p:cNvPicPr>
            <a:picLocks noChangeAspect="1" noChangeArrowheads="1"/>
          </p:cNvPicPr>
          <p:nvPr/>
        </p:nvPicPr>
        <p:blipFill>
          <a:blip r:embed="rId2" cstate="print"/>
          <a:srcRect/>
          <a:stretch>
            <a:fillRect/>
          </a:stretch>
        </p:blipFill>
        <p:spPr bwMode="auto">
          <a:xfrm>
            <a:off x="1919536" y="3068961"/>
            <a:ext cx="8191500" cy="1095375"/>
          </a:xfrm>
          <a:prstGeom prst="rect">
            <a:avLst/>
          </a:prstGeom>
          <a:noFill/>
          <a:ln w="9525">
            <a:noFill/>
            <a:miter lim="800000"/>
            <a:headEnd/>
            <a:tailEnd/>
          </a:ln>
        </p:spPr>
      </p:pic>
    </p:spTree>
    <p:extLst>
      <p:ext uri="{BB962C8B-B14F-4D97-AF65-F5344CB8AC3E}">
        <p14:creationId xmlns:p14="http://schemas.microsoft.com/office/powerpoint/2010/main" val="127159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Prefix:</a:t>
            </a:r>
            <a:endParaRPr lang="en-US" dirty="0"/>
          </a:p>
        </p:txBody>
      </p:sp>
      <p:sp>
        <p:nvSpPr>
          <p:cNvPr id="3" name="Content Placeholder 2"/>
          <p:cNvSpPr>
            <a:spLocks noGrp="1"/>
          </p:cNvSpPr>
          <p:nvPr>
            <p:ph idx="1"/>
          </p:nvPr>
        </p:nvSpPr>
        <p:spPr/>
        <p:txBody>
          <a:bodyPr/>
          <a:lstStyle/>
          <a:p>
            <a:r>
              <a:rPr lang="en-US" b="1" dirty="0" smtClean="0"/>
              <a:t>It indicates the type of the heteroatom, their numbers and their positions. (Table I):</a:t>
            </a:r>
          </a:p>
          <a:p>
            <a:r>
              <a:rPr lang="en-US" b="1" dirty="0" smtClean="0"/>
              <a:t>When two or more heteroatom of same type are present, the prefix di, tri,...etc. is used.</a:t>
            </a:r>
          </a:p>
          <a:p>
            <a:r>
              <a:rPr lang="en-US" b="1" dirty="0" smtClean="0"/>
              <a:t>If the heteroatoms are different, their order of citation start with the </a:t>
            </a:r>
            <a:r>
              <a:rPr lang="en-US" b="1" dirty="0" err="1" smtClean="0"/>
              <a:t>heteroatomof</a:t>
            </a:r>
            <a:r>
              <a:rPr lang="en-US" b="1" dirty="0" smtClean="0"/>
              <a:t> as high a group in the periodic table and as low an atomic number in </a:t>
            </a:r>
            <a:r>
              <a:rPr lang="en-US" b="1" dirty="0" err="1" smtClean="0"/>
              <a:t>thatgroup</a:t>
            </a:r>
            <a:r>
              <a:rPr lang="en-US" b="1" dirty="0" smtClean="0"/>
              <a:t>. Thus the order of naming will be: O &gt; S &gt; Se &gt;N &gt;P &gt; Si &gt; B &gt; Hg etc.</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13</a:t>
            </a:fld>
            <a:endParaRPr lang="en-US">
              <a:solidFill>
                <a:srgbClr val="04617B">
                  <a:shade val="90000"/>
                </a:srgbClr>
              </a:solidFill>
              <a:latin typeface="Constantia"/>
            </a:endParaRPr>
          </a:p>
        </p:txBody>
      </p:sp>
    </p:spTree>
    <p:extLst>
      <p:ext uri="{BB962C8B-B14F-4D97-AF65-F5344CB8AC3E}">
        <p14:creationId xmlns:p14="http://schemas.microsoft.com/office/powerpoint/2010/main" val="3854456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The prefixes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14</a:t>
            </a:fld>
            <a:endParaRPr lang="en-US">
              <a:solidFill>
                <a:srgbClr val="04617B">
                  <a:shade val="90000"/>
                </a:srgbClr>
              </a:solidFill>
              <a:latin typeface="Constantia"/>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524000" y="2060848"/>
            <a:ext cx="9158342" cy="4104456"/>
          </a:xfrm>
          <a:prstGeom prst="rect">
            <a:avLst/>
          </a:prstGeom>
          <a:noFill/>
          <a:ln w="9525">
            <a:noFill/>
            <a:miter lim="800000"/>
            <a:headEnd/>
            <a:tailEnd/>
          </a:ln>
        </p:spPr>
      </p:pic>
    </p:spTree>
    <p:extLst>
      <p:ext uri="{BB962C8B-B14F-4D97-AF65-F5344CB8AC3E}">
        <p14:creationId xmlns:p14="http://schemas.microsoft.com/office/powerpoint/2010/main" val="245760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Stem and Suffix</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t>The stem determines the ring-size from 3 membered ring to 10 membered ring. The source of stem raised to numbers: 3 (three): </a:t>
            </a:r>
            <a:r>
              <a:rPr lang="en-US" dirty="0" err="1" smtClean="0"/>
              <a:t>ir</a:t>
            </a:r>
            <a:endParaRPr lang="en-US" dirty="0" smtClean="0"/>
          </a:p>
          <a:p>
            <a:pPr algn="just">
              <a:lnSpc>
                <a:spcPct val="150000"/>
              </a:lnSpc>
            </a:pPr>
            <a:r>
              <a:rPr lang="en-US" dirty="0" smtClean="0"/>
              <a:t>The suffix determines the state of saturation or </a:t>
            </a:r>
            <a:r>
              <a:rPr lang="en-US" dirty="0" err="1" smtClean="0"/>
              <a:t>unsaturation</a:t>
            </a:r>
            <a:r>
              <a:rPr lang="en-US" dirty="0" smtClean="0"/>
              <a:t> which depends upon the presence or absence of N and the ring size</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15</a:t>
            </a:fld>
            <a:endParaRPr lang="en-US">
              <a:solidFill>
                <a:srgbClr val="04617B">
                  <a:shade val="90000"/>
                </a:srgbClr>
              </a:solidFill>
              <a:latin typeface="Constantia"/>
            </a:endParaRPr>
          </a:p>
        </p:txBody>
      </p:sp>
    </p:spTree>
    <p:extLst>
      <p:ext uri="{BB962C8B-B14F-4D97-AF65-F5344CB8AC3E}">
        <p14:creationId xmlns:p14="http://schemas.microsoft.com/office/powerpoint/2010/main" val="3226441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8229600" cy="1143000"/>
          </a:xfrm>
        </p:spPr>
        <p:txBody>
          <a:bodyPr/>
          <a:lstStyle/>
          <a:p>
            <a:r>
              <a:rPr lang="en-US" dirty="0" smtClean="0"/>
              <a:t>Table 2: Stems and Suffixes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16</a:t>
            </a:fld>
            <a:endParaRPr lang="en-US">
              <a:solidFill>
                <a:srgbClr val="04617B">
                  <a:shade val="90000"/>
                </a:srgbClr>
              </a:solidFill>
              <a:latin typeface="Constantia"/>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775520" y="1412776"/>
            <a:ext cx="8856984" cy="345638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r="-36" b="82054"/>
          <a:stretch>
            <a:fillRect/>
          </a:stretch>
        </p:blipFill>
        <p:spPr bwMode="auto">
          <a:xfrm>
            <a:off x="1847528" y="4725145"/>
            <a:ext cx="5760640" cy="658359"/>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t="83002" r="4777"/>
          <a:stretch>
            <a:fillRect/>
          </a:stretch>
        </p:blipFill>
        <p:spPr bwMode="auto">
          <a:xfrm>
            <a:off x="1909264" y="5373216"/>
            <a:ext cx="5698904" cy="648072"/>
          </a:xfrm>
          <a:prstGeom prst="rect">
            <a:avLst/>
          </a:prstGeom>
          <a:noFill/>
          <a:ln w="9525">
            <a:noFill/>
            <a:miter lim="800000"/>
            <a:headEnd/>
            <a:tailEnd/>
          </a:ln>
        </p:spPr>
      </p:pic>
    </p:spTree>
    <p:extLst>
      <p:ext uri="{BB962C8B-B14F-4D97-AF65-F5344CB8AC3E}">
        <p14:creationId xmlns:p14="http://schemas.microsoft.com/office/powerpoint/2010/main" val="1736881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980728"/>
            <a:ext cx="2602632" cy="1143000"/>
          </a:xfrm>
        </p:spPr>
        <p:txBody>
          <a:bodyPr/>
          <a:lstStyle/>
          <a:p>
            <a:r>
              <a:rPr lang="en-US" dirty="0" smtClean="0"/>
              <a:t>Samples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17</a:t>
            </a:fld>
            <a:endParaRPr lang="en-US">
              <a:solidFill>
                <a:srgbClr val="04617B">
                  <a:shade val="90000"/>
                </a:srgbClr>
              </a:solidFill>
              <a:latin typeface="Constantia"/>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4799857" y="836712"/>
            <a:ext cx="5305425" cy="16383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943873" y="2636913"/>
            <a:ext cx="4962525" cy="168592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403154" y="4221088"/>
            <a:ext cx="6229350" cy="17907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624" t="3833" r="43626" b="-3499"/>
          <a:stretch>
            <a:fillRect/>
          </a:stretch>
        </p:blipFill>
        <p:spPr bwMode="auto">
          <a:xfrm>
            <a:off x="1524000" y="2492896"/>
            <a:ext cx="3260202" cy="1872208"/>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t="-2938" r="61233"/>
          <a:stretch>
            <a:fillRect/>
          </a:stretch>
        </p:blipFill>
        <p:spPr bwMode="auto">
          <a:xfrm>
            <a:off x="1559497" y="4293096"/>
            <a:ext cx="2888619" cy="1584176"/>
          </a:xfrm>
          <a:prstGeom prst="rect">
            <a:avLst/>
          </a:prstGeom>
          <a:noFill/>
          <a:ln w="9525">
            <a:noFill/>
            <a:miter lim="800000"/>
            <a:headEnd/>
            <a:tailEnd/>
          </a:ln>
        </p:spPr>
      </p:pic>
    </p:spTree>
    <p:extLst>
      <p:ext uri="{BB962C8B-B14F-4D97-AF65-F5344CB8AC3E}">
        <p14:creationId xmlns:p14="http://schemas.microsoft.com/office/powerpoint/2010/main" val="218688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1864"/>
            <a:ext cx="8229600" cy="1143000"/>
          </a:xfrm>
        </p:spPr>
        <p:txBody>
          <a:bodyPr>
            <a:normAutofit fontScale="90000"/>
          </a:bodyPr>
          <a:lstStyle/>
          <a:p>
            <a:r>
              <a:rPr lang="en-US" i="1" dirty="0" smtClean="0"/>
              <a:t>Identical systems connected by a single bond</a:t>
            </a:r>
            <a:endParaRPr lang="en-US" dirty="0"/>
          </a:p>
        </p:txBody>
      </p:sp>
      <p:sp>
        <p:nvSpPr>
          <p:cNvPr id="3" name="Content Placeholder 2"/>
          <p:cNvSpPr>
            <a:spLocks noGrp="1"/>
          </p:cNvSpPr>
          <p:nvPr>
            <p:ph idx="1"/>
          </p:nvPr>
        </p:nvSpPr>
        <p:spPr>
          <a:xfrm>
            <a:off x="1981200" y="2280240"/>
            <a:ext cx="8229600" cy="4389120"/>
          </a:xfrm>
        </p:spPr>
        <p:txBody>
          <a:bodyPr/>
          <a:lstStyle/>
          <a:p>
            <a:r>
              <a:rPr lang="en-US" dirty="0" smtClean="0"/>
              <a:t>Such compounds are defined by the prefixes bi-, </a:t>
            </a:r>
            <a:r>
              <a:rPr lang="en-US" dirty="0" err="1" smtClean="0"/>
              <a:t>tert</a:t>
            </a:r>
            <a:r>
              <a:rPr lang="en-US" dirty="0" smtClean="0"/>
              <a:t>-, </a:t>
            </a:r>
            <a:r>
              <a:rPr lang="en-US" dirty="0" err="1" smtClean="0"/>
              <a:t>quater</a:t>
            </a:r>
            <a:r>
              <a:rPr lang="en-US" dirty="0" smtClean="0"/>
              <a:t>-, etc., according to the number of systems,</a:t>
            </a:r>
            <a:br>
              <a:rPr lang="en-US" dirty="0" smtClean="0"/>
            </a:br>
            <a:r>
              <a:rPr lang="en-US" dirty="0" smtClean="0"/>
              <a:t>and the bonding is indicated as follows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18</a:t>
            </a:fld>
            <a:endParaRPr lang="en-US">
              <a:solidFill>
                <a:srgbClr val="04617B">
                  <a:shade val="90000"/>
                </a:srgbClr>
              </a:solidFill>
              <a:latin typeface="Constantia"/>
            </a:endParaRPr>
          </a:p>
        </p:txBody>
      </p:sp>
      <p:pic>
        <p:nvPicPr>
          <p:cNvPr id="8" name="Picture 2"/>
          <p:cNvPicPr>
            <a:picLocks noChangeAspect="1" noChangeArrowheads="1"/>
          </p:cNvPicPr>
          <p:nvPr/>
        </p:nvPicPr>
        <p:blipFill>
          <a:blip r:embed="rId2" cstate="print"/>
          <a:srcRect/>
          <a:stretch>
            <a:fillRect/>
          </a:stretch>
        </p:blipFill>
        <p:spPr bwMode="auto">
          <a:xfrm>
            <a:off x="2711625" y="3717033"/>
            <a:ext cx="5904656" cy="2767379"/>
          </a:xfrm>
          <a:prstGeom prst="rect">
            <a:avLst/>
          </a:prstGeom>
          <a:noFill/>
          <a:ln w="9525">
            <a:noFill/>
            <a:miter lim="800000"/>
            <a:headEnd/>
            <a:tailEnd/>
          </a:ln>
        </p:spPr>
      </p:pic>
    </p:spTree>
    <p:extLst>
      <p:ext uri="{BB962C8B-B14F-4D97-AF65-F5344CB8AC3E}">
        <p14:creationId xmlns:p14="http://schemas.microsoft.com/office/powerpoint/2010/main" val="37433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6672"/>
            <a:ext cx="8229600" cy="1143000"/>
          </a:xfrm>
        </p:spPr>
        <p:txBody>
          <a:bodyPr>
            <a:normAutofit/>
          </a:bodyPr>
          <a:lstStyle/>
          <a:p>
            <a:r>
              <a:rPr lang="en-US" b="1" dirty="0" smtClean="0"/>
              <a:t>Partially Saturated Ring</a:t>
            </a:r>
            <a:endParaRPr lang="en-US" dirty="0"/>
          </a:p>
        </p:txBody>
      </p:sp>
      <p:sp>
        <p:nvSpPr>
          <p:cNvPr id="3" name="Content Placeholder 2"/>
          <p:cNvSpPr>
            <a:spLocks noGrp="1"/>
          </p:cNvSpPr>
          <p:nvPr>
            <p:ph idx="1"/>
          </p:nvPr>
        </p:nvSpPr>
        <p:spPr/>
        <p:txBody>
          <a:bodyPr/>
          <a:lstStyle/>
          <a:p>
            <a:pPr algn="just"/>
            <a:r>
              <a:rPr lang="en-US" dirty="0" smtClean="0"/>
              <a:t>If the number of double bonds is less than the maximum, prefix </a:t>
            </a:r>
            <a:r>
              <a:rPr lang="en-US" dirty="0" err="1" smtClean="0"/>
              <a:t>dihydro</a:t>
            </a:r>
            <a:r>
              <a:rPr lang="en-US" dirty="0" smtClean="0"/>
              <a:t> </a:t>
            </a:r>
            <a:r>
              <a:rPr lang="en-US" dirty="0" err="1" smtClean="0"/>
              <a:t>tetrahydro</a:t>
            </a:r>
            <a:r>
              <a:rPr lang="en-US" dirty="0" smtClean="0"/>
              <a:t>,….etc are added to the same name of unsaturated state. The saturated positions are given the least numbers after the hetero atom</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19</a:t>
            </a:fld>
            <a:endParaRPr lang="en-US">
              <a:solidFill>
                <a:srgbClr val="04617B">
                  <a:shade val="90000"/>
                </a:srgbClr>
              </a:solidFill>
              <a:latin typeface="Constantia"/>
            </a:endParaRPr>
          </a:p>
        </p:txBody>
      </p:sp>
      <p:pic>
        <p:nvPicPr>
          <p:cNvPr id="11266" name="Picture 2"/>
          <p:cNvPicPr>
            <a:picLocks noChangeAspect="1" noChangeArrowheads="1"/>
          </p:cNvPicPr>
          <p:nvPr/>
        </p:nvPicPr>
        <p:blipFill>
          <a:blip r:embed="rId2" cstate="print"/>
          <a:srcRect/>
          <a:stretch>
            <a:fillRect/>
          </a:stretch>
        </p:blipFill>
        <p:spPr bwMode="auto">
          <a:xfrm>
            <a:off x="2567608" y="4293097"/>
            <a:ext cx="6552728" cy="2028941"/>
          </a:xfrm>
          <a:prstGeom prst="rect">
            <a:avLst/>
          </a:prstGeom>
          <a:noFill/>
          <a:ln w="9525">
            <a:noFill/>
            <a:miter lim="800000"/>
            <a:headEnd/>
            <a:tailEnd/>
          </a:ln>
        </p:spPr>
      </p:pic>
    </p:spTree>
    <p:extLst>
      <p:ext uri="{BB962C8B-B14F-4D97-AF65-F5344CB8AC3E}">
        <p14:creationId xmlns:p14="http://schemas.microsoft.com/office/powerpoint/2010/main" val="676832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pPr>
              <a:lnSpc>
                <a:spcPct val="150000"/>
              </a:lnSpc>
            </a:pPr>
            <a:r>
              <a:rPr lang="en-US" dirty="0" smtClean="0"/>
              <a:t>Comprehensive Heterocyclic Chemistry: A. R.  </a:t>
            </a:r>
            <a:r>
              <a:rPr lang="en-US" dirty="0" err="1" smtClean="0"/>
              <a:t>Katritzky</a:t>
            </a:r>
            <a:endParaRPr lang="en-US" dirty="0" smtClean="0"/>
          </a:p>
          <a:p>
            <a:pPr>
              <a:lnSpc>
                <a:spcPct val="150000"/>
              </a:lnSpc>
            </a:pPr>
            <a:r>
              <a:rPr lang="en-US" dirty="0" smtClean="0"/>
              <a:t>Handbook of Heterocyclic </a:t>
            </a:r>
            <a:r>
              <a:rPr lang="en-US" dirty="0" err="1" smtClean="0"/>
              <a:t>Chem</a:t>
            </a:r>
            <a:r>
              <a:rPr lang="en-US" dirty="0" smtClean="0"/>
              <a:t> : A. R.  </a:t>
            </a:r>
            <a:r>
              <a:rPr lang="en-US" dirty="0" err="1" smtClean="0"/>
              <a:t>Katritzky</a:t>
            </a:r>
            <a:endParaRPr lang="en-US" dirty="0" smtClean="0"/>
          </a:p>
          <a:p>
            <a:pPr>
              <a:lnSpc>
                <a:spcPct val="150000"/>
              </a:lnSpc>
            </a:pPr>
            <a:r>
              <a:rPr lang="en-US" dirty="0" smtClean="0"/>
              <a:t>Heterocyclic Chemistry: T. L. Gilchrist</a:t>
            </a:r>
          </a:p>
          <a:p>
            <a:pPr>
              <a:lnSpc>
                <a:spcPct val="150000"/>
              </a:lnSpc>
            </a:pPr>
            <a:r>
              <a:rPr lang="en-US" dirty="0" smtClean="0"/>
              <a:t>Paquette</a:t>
            </a:r>
          </a:p>
          <a:p>
            <a:pPr>
              <a:lnSpc>
                <a:spcPct val="150000"/>
              </a:lnSpc>
            </a:pPr>
            <a:r>
              <a:rPr lang="en-US" dirty="0" smtClean="0"/>
              <a:t>Heterocyclic Chemistry: J. A. Joule and K. Mills</a:t>
            </a:r>
          </a:p>
          <a:p>
            <a:pPr>
              <a:lnSpc>
                <a:spcPct val="150000"/>
              </a:lnSpc>
            </a:pPr>
            <a:r>
              <a:rPr lang="en-US" b="1" dirty="0" smtClean="0"/>
              <a:t>The Chemistry of Heterocycles: T. </a:t>
            </a:r>
            <a:r>
              <a:rPr lang="en-US" b="1" dirty="0" err="1" smtClean="0"/>
              <a:t>Eicher</a:t>
            </a:r>
            <a:r>
              <a:rPr lang="en-US" b="1" dirty="0" smtClean="0"/>
              <a:t>, S. Hauptmann</a:t>
            </a:r>
          </a:p>
          <a:p>
            <a:endParaRPr lang="en-US" dirty="0"/>
          </a:p>
        </p:txBody>
      </p:sp>
      <p:sp>
        <p:nvSpPr>
          <p:cNvPr id="7" name="Slide Number Placeholder 6"/>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a:t>
            </a:fld>
            <a:endParaRPr lang="en-US" dirty="0">
              <a:solidFill>
                <a:srgbClr val="04617B">
                  <a:shade val="90000"/>
                </a:srgbClr>
              </a:solidFill>
              <a:latin typeface="Constantia"/>
            </a:endParaRPr>
          </a:p>
        </p:txBody>
      </p:sp>
    </p:spTree>
    <p:extLst>
      <p:ext uri="{BB962C8B-B14F-4D97-AF65-F5344CB8AC3E}">
        <p14:creationId xmlns:p14="http://schemas.microsoft.com/office/powerpoint/2010/main" val="1905600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8"/>
            <a:ext cx="8229600" cy="5343872"/>
          </a:xfrm>
        </p:spPr>
        <p:txBody>
          <a:bodyPr>
            <a:normAutofit lnSpcReduction="10000"/>
          </a:bodyPr>
          <a:lstStyle/>
          <a:p>
            <a:pPr algn="just">
              <a:lnSpc>
                <a:spcPct val="150000"/>
              </a:lnSpc>
            </a:pPr>
            <a:r>
              <a:rPr lang="en-US" dirty="0" smtClean="0"/>
              <a:t>Obligatory saturation of a single position(In a heterocyclic ring with maximum </a:t>
            </a:r>
            <a:r>
              <a:rPr lang="en-US" dirty="0" err="1" smtClean="0"/>
              <a:t>unsaturation</a:t>
            </a:r>
            <a:r>
              <a:rPr lang="en-US" dirty="0" smtClean="0"/>
              <a:t>), if the double bonds can be arranged in more than one way, their positions are specified by numbering those nitrogen or carbon atoms which are not Multiply-bonded, indicated by a symbol 1H, 2H, 3H... etc. according to the position of the saturated atom.</a:t>
            </a:r>
            <a:r>
              <a:rPr lang="en-US" i="1" dirty="0" smtClean="0"/>
              <a:t> The </a:t>
            </a:r>
            <a:r>
              <a:rPr lang="en-US" dirty="0" smtClean="0"/>
              <a:t>numerals indicate the position of these atoms having the extra hydrogen atom. </a:t>
            </a:r>
          </a:p>
          <a:p>
            <a:pPr>
              <a:lnSpc>
                <a:spcPct val="150000"/>
              </a:lnSpc>
            </a:pPr>
            <a:endParaRPr lang="en-US" dirty="0" smtClean="0"/>
          </a:p>
          <a:p>
            <a:pPr>
              <a:lnSpc>
                <a:spcPct val="150000"/>
              </a:lnSpc>
            </a:pP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20</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3466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21</a:t>
            </a:fld>
            <a:endParaRPr lang="en-US">
              <a:solidFill>
                <a:srgbClr val="04617B">
                  <a:shade val="90000"/>
                </a:srgbClr>
              </a:solidFill>
              <a:latin typeface="Constantia"/>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847528" y="1124744"/>
            <a:ext cx="8352215" cy="5112568"/>
          </a:xfrm>
          <a:prstGeom prst="rect">
            <a:avLst/>
          </a:prstGeom>
          <a:noFill/>
          <a:ln w="9525">
            <a:noFill/>
            <a:miter lim="800000"/>
            <a:headEnd/>
            <a:tailEnd/>
          </a:ln>
        </p:spPr>
      </p:pic>
    </p:spTree>
    <p:extLst>
      <p:ext uri="{BB962C8B-B14F-4D97-AF65-F5344CB8AC3E}">
        <p14:creationId xmlns:p14="http://schemas.microsoft.com/office/powerpoint/2010/main" val="2010640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340768"/>
            <a:ext cx="8445624" cy="4968552"/>
          </a:xfrm>
        </p:spPr>
        <p:txBody>
          <a:bodyPr>
            <a:normAutofit fontScale="92500" lnSpcReduction="20000"/>
          </a:bodyPr>
          <a:lstStyle/>
          <a:p>
            <a:pPr>
              <a:lnSpc>
                <a:spcPct val="160000"/>
              </a:lnSpc>
            </a:pPr>
            <a:r>
              <a:rPr lang="en-US" dirty="0" smtClean="0"/>
              <a:t>The position of the hydrogen atom in a partially saturated heterocyclic ring can be indicated by writing 1, 2-dihydro, etc. Alternatively, the position of the double bond can also be specified as Δ1, Δ2, Δ3.,. etc., which indicates that 1 and 2; 2 and 3; 3 and 4 atoms respectively have a double bond.</a:t>
            </a:r>
          </a:p>
          <a:p>
            <a:pPr>
              <a:lnSpc>
                <a:spcPct val="160000"/>
              </a:lnSpc>
            </a:pPr>
            <a:r>
              <a:rPr lang="en-US" dirty="0" smtClean="0"/>
              <a:t>In case of 4 &amp; 5 membered rings with partial saturation (</a:t>
            </a:r>
            <a:r>
              <a:rPr lang="en-US" dirty="0" err="1" smtClean="0"/>
              <a:t>i.e</a:t>
            </a:r>
            <a:r>
              <a:rPr lang="en-US" dirty="0" smtClean="0"/>
              <a:t>) contain only one double bond. The suffix will be (</a:t>
            </a:r>
            <a:r>
              <a:rPr lang="en-US" dirty="0" err="1" smtClean="0"/>
              <a:t>ine</a:t>
            </a:r>
            <a:r>
              <a:rPr lang="en-US" dirty="0" smtClean="0"/>
              <a:t>) when N is present and (</a:t>
            </a:r>
            <a:r>
              <a:rPr lang="en-US" dirty="0" err="1" smtClean="0"/>
              <a:t>ene</a:t>
            </a:r>
            <a:r>
              <a:rPr lang="en-US" dirty="0" smtClean="0"/>
              <a:t>) when N is absent, and indicate the position of the double bond over A symbol.</a:t>
            </a:r>
          </a:p>
          <a:p>
            <a:pPr>
              <a:lnSpc>
                <a:spcPct val="160000"/>
              </a:lnSpc>
            </a:pP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22</a:t>
            </a:fld>
            <a:endParaRPr lang="en-US">
              <a:solidFill>
                <a:srgbClr val="04617B">
                  <a:shade val="90000"/>
                </a:srgbClr>
              </a:solidFill>
              <a:latin typeface="Constantia"/>
            </a:endParaRPr>
          </a:p>
        </p:txBody>
      </p:sp>
    </p:spTree>
    <p:extLst>
      <p:ext uri="{BB962C8B-B14F-4D97-AF65-F5344CB8AC3E}">
        <p14:creationId xmlns:p14="http://schemas.microsoft.com/office/powerpoint/2010/main" val="122255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23</a:t>
            </a:fld>
            <a:endParaRPr lang="en-US">
              <a:solidFill>
                <a:srgbClr val="04617B">
                  <a:shade val="90000"/>
                </a:srgbClr>
              </a:solidFill>
              <a:latin typeface="Constantia"/>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2279577" y="1196752"/>
            <a:ext cx="7259003" cy="230425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495600" y="3501008"/>
            <a:ext cx="7020780" cy="2592288"/>
          </a:xfrm>
          <a:prstGeom prst="rect">
            <a:avLst/>
          </a:prstGeom>
          <a:noFill/>
          <a:ln w="9525">
            <a:noFill/>
            <a:miter lim="800000"/>
            <a:headEnd/>
            <a:tailEnd/>
          </a:ln>
        </p:spPr>
      </p:pic>
    </p:spTree>
    <p:extLst>
      <p:ext uri="{BB962C8B-B14F-4D97-AF65-F5344CB8AC3E}">
        <p14:creationId xmlns:p14="http://schemas.microsoft.com/office/powerpoint/2010/main" val="1378118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648"/>
            <a:ext cx="8229600" cy="1143000"/>
          </a:xfrm>
        </p:spPr>
        <p:txBody>
          <a:bodyPr>
            <a:normAutofit/>
          </a:bodyPr>
          <a:lstStyle/>
          <a:p>
            <a:r>
              <a:rPr lang="en-US" sz="4000" b="1" dirty="0"/>
              <a:t>Nomenclature of Fused Heterocycles</a:t>
            </a:r>
            <a:endParaRPr lang="en-US" sz="4000" dirty="0"/>
          </a:p>
        </p:txBody>
      </p:sp>
      <p:sp>
        <p:nvSpPr>
          <p:cNvPr id="3" name="Content Placeholder 2"/>
          <p:cNvSpPr>
            <a:spLocks noGrp="1"/>
          </p:cNvSpPr>
          <p:nvPr>
            <p:ph idx="1"/>
          </p:nvPr>
        </p:nvSpPr>
        <p:spPr>
          <a:xfrm>
            <a:off x="1847528" y="1556792"/>
            <a:ext cx="8568952" cy="4968552"/>
          </a:xfrm>
        </p:spPr>
        <p:txBody>
          <a:bodyPr>
            <a:normAutofit fontScale="92500"/>
          </a:bodyPr>
          <a:lstStyle/>
          <a:p>
            <a:pPr marL="514350" indent="-514350">
              <a:buAutoNum type="alphaUcPeriod"/>
            </a:pPr>
            <a:r>
              <a:rPr lang="en-US" sz="3000" b="1" dirty="0" err="1">
                <a:solidFill>
                  <a:srgbClr val="FF0000"/>
                </a:solidFill>
              </a:rPr>
              <a:t>Carbocycle</a:t>
            </a:r>
            <a:r>
              <a:rPr lang="en-US" sz="3000" b="1" dirty="0">
                <a:solidFill>
                  <a:srgbClr val="FF0000"/>
                </a:solidFill>
              </a:rPr>
              <a:t> fused with heterocyclic system.</a:t>
            </a:r>
          </a:p>
          <a:p>
            <a:pPr marL="514350" indent="-514350" algn="just">
              <a:buFont typeface="+mj-lt"/>
              <a:buAutoNum type="arabicPeriod"/>
            </a:pPr>
            <a:r>
              <a:rPr lang="en-US" b="1" dirty="0" smtClean="0"/>
              <a:t>The Parent name (written at the end) is the name of the heterocyclic ring.</a:t>
            </a:r>
          </a:p>
          <a:p>
            <a:pPr marL="514350" indent="-514350" algn="just">
              <a:buFont typeface="+mj-lt"/>
              <a:buAutoNum type="arabicPeriod"/>
            </a:pPr>
            <a:r>
              <a:rPr lang="en-US" b="1" dirty="0" smtClean="0"/>
              <a:t>The fused name (written at first) is the name of the fused benzene called (</a:t>
            </a:r>
            <a:r>
              <a:rPr lang="en-US" b="1" dirty="0" err="1" smtClean="0"/>
              <a:t>Benzo</a:t>
            </a:r>
            <a:r>
              <a:rPr lang="en-US" b="1" dirty="0" smtClean="0"/>
              <a:t>).</a:t>
            </a:r>
          </a:p>
          <a:p>
            <a:pPr marL="514350" indent="-514350" algn="just">
              <a:buFont typeface="+mj-lt"/>
              <a:buAutoNum type="arabicPeriod"/>
            </a:pPr>
            <a:r>
              <a:rPr lang="en-US" b="1" dirty="0" smtClean="0"/>
              <a:t>The Side of fusion of the parent ring with the fused benzene ring is indicated by alphabetical numbering and put such letter (a, b, c, ... etc) between square brackets in between the prefix and parent name. In this case the parent ring is numbered as usual (p 5 ) and the sides 1,2, take letter (a), side 2,3 </a:t>
            </a:r>
            <a:r>
              <a:rPr lang="en-US" b="1" dirty="0" err="1" smtClean="0"/>
              <a:t>takesletter</a:t>
            </a:r>
            <a:r>
              <a:rPr lang="en-US" b="1" dirty="0" smtClean="0"/>
              <a:t> (b), side 3, 4 takes letter (c), ... etc</a:t>
            </a:r>
          </a:p>
          <a:p>
            <a:endParaRPr lang="en-US" b="1" dirty="0" smtClean="0"/>
          </a:p>
          <a:p>
            <a:pPr marL="514350" indent="-514350">
              <a:buNone/>
            </a:pPr>
            <a:endParaRPr lang="en-US" b="1" dirty="0" smtClean="0"/>
          </a:p>
          <a:p>
            <a:pPr marL="514350" indent="-514350">
              <a:buAutoNum type="alphaUcPeriod"/>
            </a:pPr>
            <a:endParaRPr lang="en-US" b="1" dirty="0" smtClean="0"/>
          </a:p>
          <a:p>
            <a:pPr marL="514350" indent="-514350">
              <a:buAutoNum type="alphaUcPeriod"/>
            </a:pPr>
            <a:endParaRPr lang="en-US" b="1" dirty="0" smtClean="0"/>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24</a:t>
            </a:fld>
            <a:endParaRPr lang="en-US">
              <a:solidFill>
                <a:srgbClr val="04617B">
                  <a:shade val="90000"/>
                </a:srgbClr>
              </a:solidFill>
              <a:latin typeface="Constantia"/>
            </a:endParaRPr>
          </a:p>
        </p:txBody>
      </p:sp>
    </p:spTree>
    <p:extLst>
      <p:ext uri="{BB962C8B-B14F-4D97-AF65-F5344CB8AC3E}">
        <p14:creationId xmlns:p14="http://schemas.microsoft.com/office/powerpoint/2010/main" val="953978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24744"/>
            <a:ext cx="8229600" cy="5199856"/>
          </a:xfrm>
        </p:spPr>
        <p:txBody>
          <a:bodyPr/>
          <a:lstStyle/>
          <a:p>
            <a:pPr marL="450850" indent="-450850" algn="just">
              <a:buNone/>
            </a:pPr>
            <a:r>
              <a:rPr lang="en-US" b="1" dirty="0" smtClean="0"/>
              <a:t>4- The total numbering of the complete fused system in done to determine the positions of saturations or substitutions according to the following rules: </a:t>
            </a:r>
            <a:endParaRPr lang="en-US" dirty="0" smtClean="0"/>
          </a:p>
          <a:p>
            <a:pPr algn="just">
              <a:buNone/>
            </a:pPr>
            <a:r>
              <a:rPr lang="en-US" b="1" dirty="0" smtClean="0"/>
              <a:t>a-The fused system is oriented so that: The greatest number of ring is in a horizontal row, and the remaining rings above the right of this horizontal row.</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25</a:t>
            </a:fld>
            <a:endParaRPr lang="en-US">
              <a:solidFill>
                <a:srgbClr val="04617B">
                  <a:shade val="90000"/>
                </a:srgbClr>
              </a:solidFill>
              <a:latin typeface="Constantia"/>
            </a:endParaRPr>
          </a:p>
        </p:txBody>
      </p:sp>
      <p:pic>
        <p:nvPicPr>
          <p:cNvPr id="14339" name="Picture 3"/>
          <p:cNvPicPr>
            <a:picLocks noChangeAspect="1" noChangeArrowheads="1"/>
          </p:cNvPicPr>
          <p:nvPr/>
        </p:nvPicPr>
        <p:blipFill>
          <a:blip r:embed="rId2" cstate="print"/>
          <a:srcRect/>
          <a:stretch>
            <a:fillRect/>
          </a:stretch>
        </p:blipFill>
        <p:spPr bwMode="auto">
          <a:xfrm>
            <a:off x="2135561" y="4437112"/>
            <a:ext cx="8196205" cy="1944216"/>
          </a:xfrm>
          <a:prstGeom prst="rect">
            <a:avLst/>
          </a:prstGeom>
          <a:noFill/>
          <a:ln w="9525">
            <a:noFill/>
            <a:miter lim="800000"/>
            <a:headEnd/>
            <a:tailEnd/>
          </a:ln>
        </p:spPr>
      </p:pic>
    </p:spTree>
    <p:extLst>
      <p:ext uri="{BB962C8B-B14F-4D97-AF65-F5344CB8AC3E}">
        <p14:creationId xmlns:p14="http://schemas.microsoft.com/office/powerpoint/2010/main" val="2222396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4704"/>
            <a:ext cx="8229600" cy="5616624"/>
          </a:xfrm>
        </p:spPr>
        <p:txBody>
          <a:bodyPr/>
          <a:lstStyle/>
          <a:p>
            <a:pPr algn="just">
              <a:buNone/>
            </a:pPr>
            <a:r>
              <a:rPr lang="en-US" b="1" dirty="0" smtClean="0"/>
              <a:t>b-The numbering starts from the atom next to the fusion giving the hetero atom the least possible numbering and continue numbering in clockwise direction (whenever possible) and the fused carbons are given the same previous number adding to it letters (a, b, </a:t>
            </a:r>
            <a:r>
              <a:rPr lang="en-US" b="1" dirty="0" err="1" smtClean="0"/>
              <a:t>c,etc</a:t>
            </a:r>
            <a:r>
              <a:rPr lang="en-US" b="1" dirty="0" smtClean="0"/>
              <a:t>).</a:t>
            </a:r>
          </a:p>
          <a:p>
            <a:pPr algn="just">
              <a:buNone/>
            </a:pPr>
            <a:r>
              <a:rPr lang="en-US" b="1" dirty="0" smtClean="0"/>
              <a:t>c-In case of poly cycles, the parent name is given to the largest heterocycles containing many rings (provided it has a famous trivial name).</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26</a:t>
            </a:fld>
            <a:endParaRPr lang="en-US">
              <a:solidFill>
                <a:srgbClr val="04617B">
                  <a:shade val="90000"/>
                </a:srgbClr>
              </a:solidFill>
              <a:latin typeface="Constantia"/>
            </a:endParaRPr>
          </a:p>
        </p:txBody>
      </p:sp>
      <p:pic>
        <p:nvPicPr>
          <p:cNvPr id="15362" name="Picture 2"/>
          <p:cNvPicPr>
            <a:picLocks noChangeAspect="1" noChangeArrowheads="1"/>
          </p:cNvPicPr>
          <p:nvPr/>
        </p:nvPicPr>
        <p:blipFill>
          <a:blip r:embed="rId2" cstate="print"/>
          <a:srcRect/>
          <a:stretch>
            <a:fillRect/>
          </a:stretch>
        </p:blipFill>
        <p:spPr bwMode="auto">
          <a:xfrm>
            <a:off x="2783632" y="4437112"/>
            <a:ext cx="6186714" cy="2420888"/>
          </a:xfrm>
          <a:prstGeom prst="rect">
            <a:avLst/>
          </a:prstGeom>
          <a:noFill/>
          <a:ln w="9525">
            <a:noFill/>
            <a:miter lim="800000"/>
            <a:headEnd/>
            <a:tailEnd/>
          </a:ln>
        </p:spPr>
      </p:pic>
    </p:spTree>
    <p:extLst>
      <p:ext uri="{BB962C8B-B14F-4D97-AF65-F5344CB8AC3E}">
        <p14:creationId xmlns:p14="http://schemas.microsoft.com/office/powerpoint/2010/main" val="843385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27</a:t>
            </a:fld>
            <a:endParaRPr lang="en-US">
              <a:solidFill>
                <a:srgbClr val="04617B">
                  <a:shade val="90000"/>
                </a:srgbClr>
              </a:solidFill>
              <a:latin typeface="Constantia"/>
            </a:endParaRPr>
          </a:p>
        </p:txBody>
      </p:sp>
      <p:pic>
        <p:nvPicPr>
          <p:cNvPr id="16387" name="Picture 3"/>
          <p:cNvPicPr>
            <a:picLocks noChangeAspect="1" noChangeArrowheads="1"/>
          </p:cNvPicPr>
          <p:nvPr/>
        </p:nvPicPr>
        <p:blipFill>
          <a:blip r:embed="rId2" cstate="print"/>
          <a:srcRect/>
          <a:stretch>
            <a:fillRect/>
          </a:stretch>
        </p:blipFill>
        <p:spPr bwMode="auto">
          <a:xfrm>
            <a:off x="2711625" y="764705"/>
            <a:ext cx="6734175" cy="2295525"/>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2927648" y="3140968"/>
            <a:ext cx="6686550" cy="2495550"/>
          </a:xfrm>
          <a:prstGeom prst="rect">
            <a:avLst/>
          </a:prstGeom>
          <a:noFill/>
          <a:ln w="9525">
            <a:noFill/>
            <a:miter lim="800000"/>
            <a:headEnd/>
            <a:tailEnd/>
          </a:ln>
        </p:spPr>
      </p:pic>
    </p:spTree>
    <p:extLst>
      <p:ext uri="{BB962C8B-B14F-4D97-AF65-F5344CB8AC3E}">
        <p14:creationId xmlns:p14="http://schemas.microsoft.com/office/powerpoint/2010/main" val="3777187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28</a:t>
            </a:fld>
            <a:endParaRPr lang="en-US">
              <a:solidFill>
                <a:srgbClr val="04617B">
                  <a:shade val="90000"/>
                </a:srgbClr>
              </a:solidFill>
              <a:latin typeface="Constantia"/>
            </a:endParaRPr>
          </a:p>
        </p:txBody>
      </p:sp>
      <p:pic>
        <p:nvPicPr>
          <p:cNvPr id="6" name="Picture 2"/>
          <p:cNvPicPr>
            <a:picLocks noGrp="1" noChangeAspect="1" noChangeArrowheads="1"/>
          </p:cNvPicPr>
          <p:nvPr>
            <p:ph idx="1"/>
          </p:nvPr>
        </p:nvPicPr>
        <p:blipFill>
          <a:blip r:embed="rId2" cstate="print"/>
          <a:srcRect/>
          <a:stretch>
            <a:fillRect/>
          </a:stretch>
        </p:blipFill>
        <p:spPr bwMode="auto">
          <a:xfrm>
            <a:off x="2927649" y="2636913"/>
            <a:ext cx="5343525" cy="3667125"/>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2567609" y="620689"/>
            <a:ext cx="6467475" cy="2790825"/>
          </a:xfrm>
          <a:prstGeom prst="rect">
            <a:avLst/>
          </a:prstGeom>
          <a:noFill/>
          <a:ln w="9525">
            <a:noFill/>
            <a:miter lim="800000"/>
            <a:headEnd/>
            <a:tailEnd/>
          </a:ln>
        </p:spPr>
      </p:pic>
    </p:spTree>
    <p:extLst>
      <p:ext uri="{BB962C8B-B14F-4D97-AF65-F5344CB8AC3E}">
        <p14:creationId xmlns:p14="http://schemas.microsoft.com/office/powerpoint/2010/main" val="294014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57808"/>
            <a:ext cx="8229600" cy="1143000"/>
          </a:xfrm>
        </p:spPr>
        <p:txBody>
          <a:bodyPr/>
          <a:lstStyle/>
          <a:p>
            <a:r>
              <a:rPr lang="en-US" dirty="0" smtClean="0"/>
              <a:t>Numbering fused ring</a:t>
            </a:r>
            <a:endParaRPr lang="en-US" dirty="0"/>
          </a:p>
        </p:txBody>
      </p:sp>
      <p:sp>
        <p:nvSpPr>
          <p:cNvPr id="3" name="Content Placeholder 2"/>
          <p:cNvSpPr>
            <a:spLocks noGrp="1"/>
          </p:cNvSpPr>
          <p:nvPr>
            <p:ph idx="1"/>
          </p:nvPr>
        </p:nvSpPr>
        <p:spPr>
          <a:xfrm>
            <a:off x="1703512" y="1844824"/>
            <a:ext cx="8507288" cy="4536504"/>
          </a:xfrm>
        </p:spPr>
        <p:txBody>
          <a:bodyPr>
            <a:normAutofit/>
          </a:bodyPr>
          <a:lstStyle/>
          <a:p>
            <a:pPr algn="just">
              <a:buNone/>
            </a:pPr>
            <a:r>
              <a:rPr lang="en-US" dirty="0" smtClean="0"/>
              <a:t>The ring system is projected onto rectangular coordinates in such a way that </a:t>
            </a:r>
          </a:p>
          <a:p>
            <a:pPr algn="just"/>
            <a:r>
              <a:rPr lang="en-US" dirty="0" smtClean="0"/>
              <a:t>as many rings as possible lie in a horizontal row </a:t>
            </a:r>
          </a:p>
          <a:p>
            <a:pPr algn="just"/>
            <a:r>
              <a:rPr lang="en-US" dirty="0" smtClean="0"/>
              <a:t>a maximum number of rings are in the upper right quadrant.</a:t>
            </a:r>
          </a:p>
          <a:p>
            <a:pPr algn="just">
              <a:buNone/>
            </a:pPr>
            <a:r>
              <a:rPr lang="en-US" dirty="0" smtClean="0"/>
              <a:t>The system thus oriented is then numbered in a clockwise direction commencing with that atom which is not engaged in the ring fusion and is furthest to the left</a:t>
            </a:r>
          </a:p>
          <a:p>
            <a:pPr algn="just"/>
            <a:r>
              <a:rPr lang="en-US" dirty="0" smtClean="0"/>
              <a:t>in the uppermost ring or</a:t>
            </a:r>
          </a:p>
          <a:p>
            <a:pPr algn="just"/>
            <a:r>
              <a:rPr lang="en-US" dirty="0" smtClean="0"/>
              <a:t>in the ring furthest to the right in the upper row.</a:t>
            </a:r>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29</a:t>
            </a:fld>
            <a:endParaRPr lang="en-US">
              <a:solidFill>
                <a:srgbClr val="04617B">
                  <a:shade val="90000"/>
                </a:srgbClr>
              </a:solidFill>
              <a:latin typeface="Constantia"/>
            </a:endParaRPr>
          </a:p>
        </p:txBody>
      </p:sp>
    </p:spTree>
    <p:extLst>
      <p:ext uri="{BB962C8B-B14F-4D97-AF65-F5344CB8AC3E}">
        <p14:creationId xmlns:p14="http://schemas.microsoft.com/office/powerpoint/2010/main" val="2114892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a:t>
            </a:fld>
            <a:endParaRPr lang="en-US" dirty="0">
              <a:solidFill>
                <a:srgbClr val="04617B">
                  <a:shade val="90000"/>
                </a:srgbClr>
              </a:solidFill>
              <a:latin typeface="Constantia"/>
            </a:endParaRPr>
          </a:p>
        </p:txBody>
      </p:sp>
      <p:sp>
        <p:nvSpPr>
          <p:cNvPr id="8" name="Content Placeholder 7"/>
          <p:cNvSpPr>
            <a:spLocks noGrp="1"/>
          </p:cNvSpPr>
          <p:nvPr>
            <p:ph idx="1"/>
          </p:nvPr>
        </p:nvSpPr>
        <p:spPr/>
        <p:txBody>
          <a:bodyPr>
            <a:normAutofit/>
          </a:bodyPr>
          <a:lstStyle/>
          <a:p>
            <a:pPr>
              <a:buNone/>
            </a:pPr>
            <a:endParaRPr lang="en-US" b="1" dirty="0" smtClean="0"/>
          </a:p>
          <a:p>
            <a:pPr>
              <a:buNone/>
            </a:pPr>
            <a:r>
              <a:rPr lang="en-US" b="1" dirty="0" smtClean="0">
                <a:solidFill>
                  <a:srgbClr val="FF0000"/>
                </a:solidFill>
              </a:rPr>
              <a:t>There is three systems for heterocycle’s names:</a:t>
            </a:r>
          </a:p>
          <a:p>
            <a:pPr>
              <a:buNone/>
            </a:pPr>
            <a:endParaRPr lang="en-US" b="1" dirty="0" smtClean="0"/>
          </a:p>
          <a:p>
            <a:pPr>
              <a:lnSpc>
                <a:spcPct val="150000"/>
              </a:lnSpc>
            </a:pPr>
            <a:r>
              <a:rPr lang="en-US" b="1" dirty="0" smtClean="0"/>
              <a:t>Trivial names</a:t>
            </a:r>
          </a:p>
          <a:p>
            <a:pPr>
              <a:lnSpc>
                <a:spcPct val="150000"/>
              </a:lnSpc>
            </a:pPr>
            <a:r>
              <a:rPr lang="en-US" b="1" dirty="0" smtClean="0"/>
              <a:t>Generic names, and Trade names (for drugs and natural products)</a:t>
            </a:r>
          </a:p>
          <a:p>
            <a:pPr>
              <a:lnSpc>
                <a:spcPct val="150000"/>
              </a:lnSpc>
            </a:pPr>
            <a:r>
              <a:rPr lang="en-US" b="1" dirty="0" smtClean="0"/>
              <a:t>Replacement system (for ring with more than ten)</a:t>
            </a:r>
            <a:endParaRPr lang="en-US" dirty="0" smtClean="0"/>
          </a:p>
          <a:p>
            <a:pPr>
              <a:lnSpc>
                <a:spcPct val="150000"/>
              </a:lnSpc>
            </a:pPr>
            <a:r>
              <a:rPr lang="en-US" b="1" dirty="0" smtClean="0"/>
              <a:t>IUPAC (</a:t>
            </a:r>
            <a:r>
              <a:rPr lang="en-US" b="1" dirty="0" err="1" smtClean="0"/>
              <a:t>Hantzsch-Widman</a:t>
            </a:r>
            <a:r>
              <a:rPr lang="en-US" b="1" dirty="0" smtClean="0"/>
              <a:t>) names (up to ten)</a:t>
            </a:r>
          </a:p>
        </p:txBody>
      </p:sp>
    </p:spTree>
    <p:extLst>
      <p:ext uri="{BB962C8B-B14F-4D97-AF65-F5344CB8AC3E}">
        <p14:creationId xmlns:p14="http://schemas.microsoft.com/office/powerpoint/2010/main" val="2739270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8"/>
            <a:ext cx="8229600" cy="5343872"/>
          </a:xfrm>
        </p:spPr>
        <p:txBody>
          <a:bodyPr>
            <a:normAutofit lnSpcReduction="10000"/>
          </a:bodyPr>
          <a:lstStyle/>
          <a:p>
            <a:pPr algn="just">
              <a:lnSpc>
                <a:spcPct val="150000"/>
              </a:lnSpc>
            </a:pPr>
            <a:r>
              <a:rPr lang="en-US" dirty="0" smtClean="0"/>
              <a:t>C-Atoms which belong to more than one ring are omitted. Heteroatoms in such positions are, however, included. If there are several possible orientations in the coordinate system, the one in which the heteroatoms bear the lowest </a:t>
            </a:r>
            <a:r>
              <a:rPr lang="en-US" dirty="0" err="1" smtClean="0"/>
              <a:t>locants</a:t>
            </a:r>
            <a:r>
              <a:rPr lang="en-US" dirty="0" smtClean="0"/>
              <a:t> is valid.</a:t>
            </a:r>
          </a:p>
          <a:p>
            <a:pPr algn="just">
              <a:lnSpc>
                <a:spcPct val="150000"/>
              </a:lnSpc>
            </a:pPr>
            <a:r>
              <a:rPr lang="en-US" dirty="0" smtClean="0"/>
              <a:t>If the base component does not have a trivial name, the entire system is numbered as explained above and the resulting positions of the heteroatoms are placed before the prefix </a:t>
            </a:r>
            <a:r>
              <a:rPr lang="en-US" dirty="0" err="1" smtClean="0"/>
              <a:t>benzo</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30</a:t>
            </a:fld>
            <a:endParaRPr lang="en-US">
              <a:solidFill>
                <a:srgbClr val="04617B">
                  <a:shade val="90000"/>
                </a:srgbClr>
              </a:solidFill>
              <a:latin typeface="Constantia"/>
            </a:endParaRPr>
          </a:p>
        </p:txBody>
      </p:sp>
    </p:spTree>
    <p:extLst>
      <p:ext uri="{BB962C8B-B14F-4D97-AF65-F5344CB8AC3E}">
        <p14:creationId xmlns:p14="http://schemas.microsoft.com/office/powerpoint/2010/main" val="45066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31</a:t>
            </a:fld>
            <a:endParaRPr lang="en-US">
              <a:solidFill>
                <a:srgbClr val="04617B">
                  <a:shade val="90000"/>
                </a:srgbClr>
              </a:solidFill>
              <a:latin typeface="Constantia"/>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2423592" y="908720"/>
            <a:ext cx="6454535" cy="2448272"/>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2567608" y="3429000"/>
            <a:ext cx="6649940" cy="2844894"/>
          </a:xfrm>
          <a:prstGeom prst="rect">
            <a:avLst/>
          </a:prstGeom>
          <a:noFill/>
          <a:ln w="9525">
            <a:noFill/>
            <a:miter lim="800000"/>
            <a:headEnd/>
            <a:tailEnd/>
          </a:ln>
        </p:spPr>
      </p:pic>
    </p:spTree>
    <p:extLst>
      <p:ext uri="{BB962C8B-B14F-4D97-AF65-F5344CB8AC3E}">
        <p14:creationId xmlns:p14="http://schemas.microsoft.com/office/powerpoint/2010/main" val="1618396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 Heterocycle fused with another Heterocycles</a:t>
            </a:r>
            <a:endParaRPr lang="en-US" dirty="0"/>
          </a:p>
        </p:txBody>
      </p:sp>
      <p:sp>
        <p:nvSpPr>
          <p:cNvPr id="3" name="Content Placeholder 2"/>
          <p:cNvSpPr>
            <a:spLocks noGrp="1"/>
          </p:cNvSpPr>
          <p:nvPr>
            <p:ph idx="1"/>
          </p:nvPr>
        </p:nvSpPr>
        <p:spPr/>
        <p:txBody>
          <a:bodyPr/>
          <a:lstStyle/>
          <a:p>
            <a:pPr>
              <a:buNone/>
            </a:pPr>
            <a:r>
              <a:rPr lang="en-US" b="1" dirty="0" smtClean="0"/>
              <a:t>The IUPAC rules for naming such systems are also composed of 4 points:</a:t>
            </a:r>
          </a:p>
          <a:p>
            <a:r>
              <a:rPr lang="en-US" b="1" dirty="0" smtClean="0"/>
              <a:t>The Parent name given to the more prior </a:t>
            </a:r>
            <a:r>
              <a:rPr lang="en-US" b="1" dirty="0" err="1" smtClean="0"/>
              <a:t>heterocycle</a:t>
            </a:r>
            <a:r>
              <a:rPr lang="en-US" b="1" dirty="0" smtClean="0"/>
              <a:t>(s), is used as suffix.</a:t>
            </a:r>
          </a:p>
          <a:p>
            <a:r>
              <a:rPr lang="en-US" b="1" dirty="0" smtClean="0"/>
              <a:t>The fussed ring (s) name is the less prior rings and is used as prefix.</a:t>
            </a:r>
          </a:p>
          <a:p>
            <a:r>
              <a:rPr lang="en-US" b="1" dirty="0" smtClean="0"/>
              <a:t>The side of fusion for both rings.</a:t>
            </a:r>
          </a:p>
          <a:p>
            <a:r>
              <a:rPr lang="en-US" b="1" dirty="0" smtClean="0"/>
              <a:t>The numbering of the total system.</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32</a:t>
            </a:fld>
            <a:endParaRPr lang="en-US">
              <a:solidFill>
                <a:srgbClr val="04617B">
                  <a:shade val="90000"/>
                </a:srgbClr>
              </a:solidFill>
              <a:latin typeface="Constantia"/>
            </a:endParaRPr>
          </a:p>
        </p:txBody>
      </p:sp>
    </p:spTree>
    <p:extLst>
      <p:ext uri="{BB962C8B-B14F-4D97-AF65-F5344CB8AC3E}">
        <p14:creationId xmlns:p14="http://schemas.microsoft.com/office/powerpoint/2010/main" val="46572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8229600" cy="1143000"/>
          </a:xfrm>
        </p:spPr>
        <p:txBody>
          <a:bodyPr/>
          <a:lstStyle/>
          <a:p>
            <a:r>
              <a:rPr lang="en-US" dirty="0" smtClean="0"/>
              <a:t>Priority rules (in order)</a:t>
            </a:r>
            <a:endParaRPr lang="en-US" dirty="0"/>
          </a:p>
        </p:txBody>
      </p:sp>
      <p:sp>
        <p:nvSpPr>
          <p:cNvPr id="3" name="Content Placeholder 2"/>
          <p:cNvSpPr>
            <a:spLocks noGrp="1"/>
          </p:cNvSpPr>
          <p:nvPr>
            <p:ph idx="1"/>
          </p:nvPr>
        </p:nvSpPr>
        <p:spPr>
          <a:xfrm>
            <a:off x="1981200" y="1556792"/>
            <a:ext cx="8229600" cy="4968552"/>
          </a:xfrm>
        </p:spPr>
        <p:txBody>
          <a:bodyPr>
            <a:normAutofit fontScale="92500" lnSpcReduction="20000"/>
          </a:bodyPr>
          <a:lstStyle/>
          <a:p>
            <a:pPr marL="514350" indent="-514350">
              <a:buFont typeface="+mj-lt"/>
              <a:buAutoNum type="arabicPeriod"/>
            </a:pPr>
            <a:r>
              <a:rPr lang="en-US" dirty="0" smtClean="0"/>
              <a:t>a nitrogen-containing component</a:t>
            </a:r>
          </a:p>
          <a:p>
            <a:pPr marL="514350" indent="-514350">
              <a:buFont typeface="+mj-lt"/>
              <a:buAutoNum type="arabicPeriod"/>
            </a:pPr>
            <a:r>
              <a:rPr lang="en-US" dirty="0" smtClean="0"/>
              <a:t>a component with a heteroatom, other than nitrogen, which is as high as possible in Table 1</a:t>
            </a:r>
          </a:p>
          <a:p>
            <a:pPr marL="514350" indent="-514350">
              <a:buFont typeface="+mj-lt"/>
              <a:buAutoNum type="arabicPeriod"/>
            </a:pPr>
            <a:r>
              <a:rPr lang="en-US" dirty="0" smtClean="0"/>
              <a:t>a component with as many rings as possible (e.g. </a:t>
            </a:r>
            <a:r>
              <a:rPr lang="en-US" dirty="0" err="1" smtClean="0"/>
              <a:t>bicyclic</a:t>
            </a:r>
            <a:r>
              <a:rPr lang="en-US" dirty="0" smtClean="0"/>
              <a:t> condensed systems or polycyclic systems which have trivial names)</a:t>
            </a:r>
          </a:p>
          <a:p>
            <a:pPr marL="514350" indent="-514350">
              <a:buFont typeface="+mj-lt"/>
              <a:buAutoNum type="arabicPeriod"/>
            </a:pPr>
            <a:r>
              <a:rPr lang="en-US" dirty="0" smtClean="0"/>
              <a:t>the component with the largest ring</a:t>
            </a:r>
          </a:p>
          <a:p>
            <a:pPr marL="514350" indent="-514350">
              <a:buFont typeface="+mj-lt"/>
              <a:buAutoNum type="arabicPeriod"/>
            </a:pPr>
            <a:r>
              <a:rPr lang="en-US" dirty="0" smtClean="0"/>
              <a:t>the component with most heteroatoms</a:t>
            </a:r>
          </a:p>
          <a:p>
            <a:pPr marL="514350" indent="-514350">
              <a:buFont typeface="+mj-lt"/>
              <a:buAutoNum type="arabicPeriod"/>
            </a:pPr>
            <a:r>
              <a:rPr lang="en-US" dirty="0" smtClean="0"/>
              <a:t>the component with the largest number of heteroatoms of different kinds</a:t>
            </a:r>
          </a:p>
          <a:p>
            <a:pPr marL="514350" indent="-514350">
              <a:buFont typeface="+mj-lt"/>
              <a:buAutoNum type="arabicPeriod"/>
            </a:pPr>
            <a:r>
              <a:rPr lang="en-US" dirty="0" smtClean="0"/>
              <a:t>the component with the greatest number of heteroatoms which are highest in Table 1</a:t>
            </a:r>
          </a:p>
          <a:p>
            <a:pPr marL="514350" indent="-514350">
              <a:buFont typeface="+mj-lt"/>
              <a:buAutoNum type="arabicPeriod"/>
            </a:pPr>
            <a:r>
              <a:rPr lang="en-US" dirty="0" smtClean="0"/>
              <a:t>the component with heteroatoms which have the lowest </a:t>
            </a:r>
            <a:r>
              <a:rPr lang="en-US" dirty="0" err="1" smtClean="0"/>
              <a:t>locant</a:t>
            </a:r>
            <a:r>
              <a:rPr lang="en-US" dirty="0" smtClean="0"/>
              <a:t> numbers.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33</a:t>
            </a:fld>
            <a:endParaRPr lang="en-US">
              <a:solidFill>
                <a:srgbClr val="04617B">
                  <a:shade val="90000"/>
                </a:srgbClr>
              </a:solidFill>
              <a:latin typeface="Constantia"/>
            </a:endParaRPr>
          </a:p>
        </p:txBody>
      </p:sp>
    </p:spTree>
    <p:extLst>
      <p:ext uri="{BB962C8B-B14F-4D97-AF65-F5344CB8AC3E}">
        <p14:creationId xmlns:p14="http://schemas.microsoft.com/office/powerpoint/2010/main" val="2867610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naming of the prefix of fused (less prior) heterocycles is given as such</a:t>
            </a:r>
          </a:p>
        </p:txBody>
      </p:sp>
      <p:sp>
        <p:nvSpPr>
          <p:cNvPr id="3" name="Content Placeholder 2"/>
          <p:cNvSpPr>
            <a:spLocks noGrp="1"/>
          </p:cNvSpPr>
          <p:nvPr>
            <p:ph idx="1"/>
          </p:nvPr>
        </p:nvSpPr>
        <p:spPr/>
        <p:txBody>
          <a:bodyPr/>
          <a:lstStyle/>
          <a:p>
            <a:pPr>
              <a:lnSpc>
                <a:spcPct val="150000"/>
              </a:lnSpc>
            </a:pPr>
            <a:r>
              <a:rPr lang="en-US" b="1" dirty="0" smtClean="0"/>
              <a:t>Furan = </a:t>
            </a:r>
            <a:r>
              <a:rPr lang="en-US" b="1" dirty="0" err="1" smtClean="0"/>
              <a:t>furo</a:t>
            </a:r>
            <a:endParaRPr lang="en-US" b="1" dirty="0" smtClean="0"/>
          </a:p>
          <a:p>
            <a:pPr>
              <a:lnSpc>
                <a:spcPct val="150000"/>
              </a:lnSpc>
            </a:pPr>
            <a:r>
              <a:rPr lang="en-US" b="1" dirty="0" err="1" smtClean="0"/>
              <a:t>Thiophene</a:t>
            </a:r>
            <a:r>
              <a:rPr lang="en-US" b="1" dirty="0" smtClean="0"/>
              <a:t> = </a:t>
            </a:r>
            <a:r>
              <a:rPr lang="en-US" b="1" dirty="0" err="1" smtClean="0"/>
              <a:t>thieno</a:t>
            </a:r>
            <a:endParaRPr lang="en-US" b="1" dirty="0" smtClean="0"/>
          </a:p>
          <a:p>
            <a:pPr>
              <a:lnSpc>
                <a:spcPct val="150000"/>
              </a:lnSpc>
            </a:pPr>
            <a:r>
              <a:rPr lang="en-US" b="1" dirty="0" smtClean="0"/>
              <a:t>Pyridine = </a:t>
            </a:r>
            <a:r>
              <a:rPr lang="en-US" b="1" dirty="0" err="1" smtClean="0"/>
              <a:t>pyrido</a:t>
            </a:r>
            <a:endParaRPr lang="en-US" b="1" dirty="0" smtClean="0"/>
          </a:p>
          <a:p>
            <a:pPr>
              <a:lnSpc>
                <a:spcPct val="150000"/>
              </a:lnSpc>
            </a:pPr>
            <a:r>
              <a:rPr lang="en-US" b="1" dirty="0" err="1" smtClean="0"/>
              <a:t>Pyrrole</a:t>
            </a:r>
            <a:r>
              <a:rPr lang="en-US" b="1" dirty="0" smtClean="0"/>
              <a:t> = </a:t>
            </a:r>
            <a:r>
              <a:rPr lang="en-US" b="1" dirty="0" err="1" smtClean="0"/>
              <a:t>pyrrolo</a:t>
            </a:r>
            <a:r>
              <a:rPr lang="en-US" b="1" dirty="0" smtClean="0"/>
              <a:t> </a:t>
            </a:r>
            <a:r>
              <a:rPr lang="en-US" b="1" dirty="0" err="1" smtClean="0"/>
              <a:t>Imidazole</a:t>
            </a:r>
            <a:r>
              <a:rPr lang="en-US" b="1" dirty="0" smtClean="0"/>
              <a:t> = </a:t>
            </a:r>
            <a:r>
              <a:rPr lang="en-US" b="1" dirty="0" err="1" smtClean="0"/>
              <a:t>imidazo</a:t>
            </a:r>
            <a:endParaRPr lang="en-US" b="1" dirty="0" smtClean="0"/>
          </a:p>
          <a:p>
            <a:pPr>
              <a:lnSpc>
                <a:spcPct val="150000"/>
              </a:lnSpc>
            </a:pPr>
            <a:r>
              <a:rPr lang="en-US" b="1" dirty="0" err="1" smtClean="0"/>
              <a:t>Quinoline</a:t>
            </a:r>
            <a:r>
              <a:rPr lang="en-US" b="1" dirty="0" smtClean="0"/>
              <a:t> = </a:t>
            </a:r>
            <a:r>
              <a:rPr lang="en-US" b="1" dirty="0" err="1" smtClean="0"/>
              <a:t>quino</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34</a:t>
            </a:fld>
            <a:endParaRPr lang="en-US">
              <a:solidFill>
                <a:srgbClr val="04617B">
                  <a:shade val="90000"/>
                </a:srgbClr>
              </a:solidFill>
              <a:latin typeface="Constantia"/>
            </a:endParaRPr>
          </a:p>
        </p:txBody>
      </p:sp>
    </p:spTree>
    <p:extLst>
      <p:ext uri="{BB962C8B-B14F-4D97-AF65-F5344CB8AC3E}">
        <p14:creationId xmlns:p14="http://schemas.microsoft.com/office/powerpoint/2010/main" val="1761202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 Determination of the sides of fusion for both sides of the two fused heterocycles as such</a:t>
            </a:r>
          </a:p>
        </p:txBody>
      </p:sp>
      <p:sp>
        <p:nvSpPr>
          <p:cNvPr id="3" name="Content Placeholder 2"/>
          <p:cNvSpPr>
            <a:spLocks noGrp="1"/>
          </p:cNvSpPr>
          <p:nvPr>
            <p:ph idx="1"/>
          </p:nvPr>
        </p:nvSpPr>
        <p:spPr/>
        <p:txBody>
          <a:bodyPr/>
          <a:lstStyle/>
          <a:p>
            <a:pPr>
              <a:buNone/>
            </a:pPr>
            <a:r>
              <a:rPr lang="en-US" b="1" dirty="0" smtClean="0"/>
              <a:t>A. The side of fusion with the parent ring is numbered alphabetically and the letter of fusion is placed between square brackets at its end.</a:t>
            </a:r>
          </a:p>
          <a:p>
            <a:pPr>
              <a:buNone/>
            </a:pPr>
            <a:r>
              <a:rPr lang="en-US" b="1" dirty="0" smtClean="0"/>
              <a:t>B. The side of fusion of the prefix ring is indicated by two numbers denoting the two positions of fusion with the parent ring, these </a:t>
            </a:r>
            <a:r>
              <a:rPr lang="en-US" b="1" dirty="0" err="1" smtClean="0"/>
              <a:t>twonumbers</a:t>
            </a:r>
            <a:r>
              <a:rPr lang="en-US" b="1" dirty="0" smtClean="0"/>
              <a:t> are also placed at first in the square brackets. The order of writing these two numbers conforms the direction of lettering of the parent ring.</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35</a:t>
            </a:fld>
            <a:endParaRPr lang="en-US">
              <a:solidFill>
                <a:srgbClr val="04617B">
                  <a:shade val="90000"/>
                </a:srgbClr>
              </a:solidFill>
              <a:latin typeface="Constantia"/>
            </a:endParaRPr>
          </a:p>
        </p:txBody>
      </p:sp>
    </p:spTree>
    <p:extLst>
      <p:ext uri="{BB962C8B-B14F-4D97-AF65-F5344CB8AC3E}">
        <p14:creationId xmlns:p14="http://schemas.microsoft.com/office/powerpoint/2010/main" val="1390390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36</a:t>
            </a:fld>
            <a:endParaRPr lang="en-US">
              <a:solidFill>
                <a:srgbClr val="04617B">
                  <a:shade val="90000"/>
                </a:srgbClr>
              </a:solidFill>
              <a:latin typeface="Constantia"/>
            </a:endParaRPr>
          </a:p>
        </p:txBody>
      </p:sp>
      <p:pic>
        <p:nvPicPr>
          <p:cNvPr id="23554" name="Picture 2"/>
          <p:cNvPicPr>
            <a:picLocks noGrp="1" noChangeAspect="1" noChangeArrowheads="1"/>
          </p:cNvPicPr>
          <p:nvPr>
            <p:ph idx="1"/>
          </p:nvPr>
        </p:nvPicPr>
        <p:blipFill>
          <a:blip r:embed="rId2" cstate="print"/>
          <a:srcRect/>
          <a:stretch>
            <a:fillRect/>
          </a:stretch>
        </p:blipFill>
        <p:spPr bwMode="auto">
          <a:xfrm>
            <a:off x="2351584" y="908720"/>
            <a:ext cx="6433886" cy="252028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1775521" y="3501008"/>
            <a:ext cx="8181201" cy="3356992"/>
          </a:xfrm>
          <a:prstGeom prst="rect">
            <a:avLst/>
          </a:prstGeom>
          <a:noFill/>
          <a:ln w="9525">
            <a:noFill/>
            <a:miter lim="800000"/>
            <a:headEnd/>
            <a:tailEnd/>
          </a:ln>
        </p:spPr>
      </p:pic>
    </p:spTree>
    <p:extLst>
      <p:ext uri="{BB962C8B-B14F-4D97-AF65-F5344CB8AC3E}">
        <p14:creationId xmlns:p14="http://schemas.microsoft.com/office/powerpoint/2010/main" val="1149663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1864"/>
            <a:ext cx="8229600" cy="1143000"/>
          </a:xfrm>
        </p:spPr>
        <p:txBody>
          <a:bodyPr>
            <a:noAutofit/>
          </a:bodyPr>
          <a:lstStyle/>
          <a:p>
            <a:r>
              <a:rPr lang="en-US" sz="2800" b="1" dirty="0"/>
              <a:t>II. The peripheral numbering of the total heterocyclic fused molecule is by the same discussed rule, and considering the following other rules</a:t>
            </a:r>
            <a:endParaRPr lang="en-US" sz="2800" dirty="0"/>
          </a:p>
        </p:txBody>
      </p:sp>
      <p:sp>
        <p:nvSpPr>
          <p:cNvPr id="3" name="Content Placeholder 2"/>
          <p:cNvSpPr>
            <a:spLocks noGrp="1"/>
          </p:cNvSpPr>
          <p:nvPr>
            <p:ph idx="1"/>
          </p:nvPr>
        </p:nvSpPr>
        <p:spPr>
          <a:xfrm>
            <a:off x="1981200" y="2208232"/>
            <a:ext cx="8229600" cy="4389120"/>
          </a:xfrm>
        </p:spPr>
        <p:txBody>
          <a:bodyPr/>
          <a:lstStyle/>
          <a:p>
            <a:pPr>
              <a:lnSpc>
                <a:spcPct val="150000"/>
              </a:lnSpc>
              <a:buNone/>
            </a:pPr>
            <a:r>
              <a:rPr lang="en-US" b="1" dirty="0" smtClean="0"/>
              <a:t>A) Give the lowest number to the more prior heteroatom (according to table I) especially when present just after fusion. But, if the more prior hetero atom is not the nearest to the fusion side the other nearest heteroatoms after fusion must take the least possible numbering regardless of priority of table I.</a:t>
            </a:r>
            <a:endParaRPr lang="en-US" dirty="0" smtClean="0"/>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37</a:t>
            </a:fld>
            <a:endParaRPr lang="en-US">
              <a:solidFill>
                <a:srgbClr val="04617B">
                  <a:shade val="90000"/>
                </a:srgbClr>
              </a:solidFill>
              <a:latin typeface="Constantia"/>
            </a:endParaRPr>
          </a:p>
        </p:txBody>
      </p:sp>
    </p:spTree>
    <p:extLst>
      <p:ext uri="{BB962C8B-B14F-4D97-AF65-F5344CB8AC3E}">
        <p14:creationId xmlns:p14="http://schemas.microsoft.com/office/powerpoint/2010/main" val="2816341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6712"/>
            <a:ext cx="8229600" cy="5544616"/>
          </a:xfrm>
        </p:spPr>
        <p:txBody>
          <a:bodyPr>
            <a:normAutofit/>
          </a:bodyPr>
          <a:lstStyle/>
          <a:p>
            <a:pPr algn="just">
              <a:lnSpc>
                <a:spcPct val="150000"/>
              </a:lnSpc>
              <a:buNone/>
            </a:pPr>
            <a:r>
              <a:rPr lang="en-US" b="1" dirty="0" smtClean="0"/>
              <a:t>b)The hetero atoms in the fusion side are numbered according to the sequence of numbering, but when carbon atoms in the fusion take the previous number plus letter a, b, c,...etc. and also such carbon atom follow the least possible numbering.</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38</a:t>
            </a:fld>
            <a:endParaRPr lang="en-US">
              <a:solidFill>
                <a:srgbClr val="04617B">
                  <a:shade val="90000"/>
                </a:srgbClr>
              </a:solidFill>
              <a:latin typeface="Constantia"/>
            </a:endParaRPr>
          </a:p>
        </p:txBody>
      </p:sp>
      <p:pic>
        <p:nvPicPr>
          <p:cNvPr id="24578" name="Picture 2"/>
          <p:cNvPicPr>
            <a:picLocks noChangeAspect="1" noChangeArrowheads="1"/>
          </p:cNvPicPr>
          <p:nvPr/>
        </p:nvPicPr>
        <p:blipFill>
          <a:blip r:embed="rId2" cstate="print"/>
          <a:srcRect/>
          <a:stretch>
            <a:fillRect/>
          </a:stretch>
        </p:blipFill>
        <p:spPr bwMode="auto">
          <a:xfrm>
            <a:off x="5591944" y="4076700"/>
            <a:ext cx="4495800" cy="2781300"/>
          </a:xfrm>
          <a:prstGeom prst="rect">
            <a:avLst/>
          </a:prstGeom>
          <a:noFill/>
          <a:ln w="9525">
            <a:noFill/>
            <a:miter lim="800000"/>
            <a:headEnd/>
            <a:tailEnd/>
          </a:ln>
        </p:spPr>
      </p:pic>
    </p:spTree>
    <p:extLst>
      <p:ext uri="{BB962C8B-B14F-4D97-AF65-F5344CB8AC3E}">
        <p14:creationId xmlns:p14="http://schemas.microsoft.com/office/powerpoint/2010/main" val="3920030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124744"/>
            <a:ext cx="8301608" cy="1719064"/>
          </a:xfrm>
        </p:spPr>
        <p:txBody>
          <a:bodyPr>
            <a:noAutofit/>
          </a:bodyPr>
          <a:lstStyle/>
          <a:p>
            <a:r>
              <a:rPr lang="en-US" sz="2800" b="1" dirty="0">
                <a:solidFill>
                  <a:schemeClr val="tx1"/>
                </a:solidFill>
                <a:latin typeface="Constantia" pitchFamily="18" charset="0"/>
              </a:rPr>
              <a:t>c) The saturated atoms take the least possible numbering before other </a:t>
            </a:r>
            <a:r>
              <a:rPr lang="en-US" sz="2800" b="1" dirty="0" err="1">
                <a:solidFill>
                  <a:schemeClr val="tx1"/>
                </a:solidFill>
                <a:latin typeface="Constantia" pitchFamily="18" charset="0"/>
              </a:rPr>
              <a:t>substitutents</a:t>
            </a:r>
            <a:r>
              <a:rPr lang="en-US" sz="2800" b="1" dirty="0">
                <a:solidFill>
                  <a:schemeClr val="tx1"/>
                </a:solidFill>
                <a:latin typeface="Constantia" pitchFamily="18" charset="0"/>
              </a:rPr>
              <a:t/>
            </a:r>
            <a:br>
              <a:rPr lang="en-US" sz="2800" b="1" dirty="0">
                <a:solidFill>
                  <a:schemeClr val="tx1"/>
                </a:solidFill>
                <a:latin typeface="Constantia" pitchFamily="18" charset="0"/>
              </a:rPr>
            </a:br>
            <a:endParaRPr lang="en-US" sz="2800" b="1" dirty="0">
              <a:solidFill>
                <a:schemeClr val="tx1"/>
              </a:solidFill>
              <a:latin typeface="Constantia" pitchFamily="18" charset="0"/>
            </a:endParaRPr>
          </a:p>
        </p:txBody>
      </p:sp>
      <p:sp>
        <p:nvSpPr>
          <p:cNvPr id="4" name="Slide Number Placeholder 3"/>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39</a:t>
            </a:fld>
            <a:endParaRPr lang="en-US">
              <a:solidFill>
                <a:srgbClr val="04617B">
                  <a:shade val="90000"/>
                </a:srgbClr>
              </a:solidFill>
              <a:latin typeface="Constantia"/>
            </a:endParaRPr>
          </a:p>
        </p:txBody>
      </p:sp>
      <p:pic>
        <p:nvPicPr>
          <p:cNvPr id="25602" name="Picture 2"/>
          <p:cNvPicPr>
            <a:picLocks noGrp="1" noChangeAspect="1" noChangeArrowheads="1"/>
          </p:cNvPicPr>
          <p:nvPr>
            <p:ph idx="1"/>
          </p:nvPr>
        </p:nvPicPr>
        <p:blipFill>
          <a:blip r:embed="rId2" cstate="print"/>
          <a:srcRect/>
          <a:stretch>
            <a:fillRect/>
          </a:stretch>
        </p:blipFill>
        <p:spPr bwMode="auto">
          <a:xfrm>
            <a:off x="1847529" y="2852936"/>
            <a:ext cx="8436597" cy="3096344"/>
          </a:xfrm>
          <a:prstGeom prst="rect">
            <a:avLst/>
          </a:prstGeom>
          <a:noFill/>
          <a:ln w="9525">
            <a:noFill/>
            <a:miter lim="800000"/>
            <a:headEnd/>
            <a:tailEnd/>
          </a:ln>
        </p:spPr>
      </p:pic>
    </p:spTree>
    <p:extLst>
      <p:ext uri="{BB962C8B-B14F-4D97-AF65-F5344CB8AC3E}">
        <p14:creationId xmlns:p14="http://schemas.microsoft.com/office/powerpoint/2010/main" val="19924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Trivial and Generic names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a:t>
            </a:fld>
            <a:endParaRPr lang="en-US">
              <a:solidFill>
                <a:srgbClr val="04617B">
                  <a:shade val="90000"/>
                </a:srgbClr>
              </a:solidFill>
              <a:latin typeface="Constantia"/>
            </a:endParaRPr>
          </a:p>
        </p:txBody>
      </p:sp>
      <p:pic>
        <p:nvPicPr>
          <p:cNvPr id="6" name="Content Placeholder 6" descr="http://www2.chemistry.msu.edu/faculty/reusch/VirtTxtJml/Images3/hetero1.gif"/>
          <p:cNvPicPr>
            <a:picLocks noGrp="1"/>
          </p:cNvPicPr>
          <p:nvPr>
            <p:ph idx="1"/>
          </p:nvPr>
        </p:nvPicPr>
        <p:blipFill>
          <a:blip r:embed="rId2" cstate="print"/>
          <a:srcRect/>
          <a:stretch>
            <a:fillRect/>
          </a:stretch>
        </p:blipFill>
        <p:spPr bwMode="auto">
          <a:xfrm>
            <a:off x="1847528" y="3212976"/>
            <a:ext cx="8640960" cy="2736304"/>
          </a:xfrm>
          <a:prstGeom prst="rect">
            <a:avLst/>
          </a:prstGeom>
          <a:noFill/>
          <a:ln w="9525">
            <a:noFill/>
            <a:miter lim="800000"/>
            <a:headEnd/>
            <a:tailEnd/>
          </a:ln>
        </p:spPr>
      </p:pic>
      <p:sp>
        <p:nvSpPr>
          <p:cNvPr id="7" name="TextBox 6"/>
          <p:cNvSpPr txBox="1"/>
          <p:nvPr/>
        </p:nvSpPr>
        <p:spPr>
          <a:xfrm>
            <a:off x="2135560" y="2276873"/>
            <a:ext cx="8136904" cy="646331"/>
          </a:xfrm>
          <a:prstGeom prst="rect">
            <a:avLst/>
          </a:prstGeom>
          <a:noFill/>
        </p:spPr>
        <p:txBody>
          <a:bodyPr wrap="square" rtlCol="0">
            <a:spAutoFit/>
          </a:bodyPr>
          <a:lstStyle/>
          <a:p>
            <a:pPr algn="just"/>
            <a:r>
              <a:rPr lang="en-US" b="1" dirty="0">
                <a:solidFill>
                  <a:prstClr val="black"/>
                </a:solidFill>
                <a:latin typeface="Constantia"/>
              </a:rPr>
              <a:t>These name are acceptable in many cases and used in the nomenclature of systematic  fused rings</a:t>
            </a:r>
          </a:p>
        </p:txBody>
      </p:sp>
    </p:spTree>
    <p:extLst>
      <p:ext uri="{BB962C8B-B14F-4D97-AF65-F5344CB8AC3E}">
        <p14:creationId xmlns:p14="http://schemas.microsoft.com/office/powerpoint/2010/main" val="308262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40</a:t>
            </a:fld>
            <a:endParaRPr lang="en-US">
              <a:solidFill>
                <a:srgbClr val="04617B">
                  <a:shade val="90000"/>
                </a:srgbClr>
              </a:solidFill>
              <a:latin typeface="Constantia"/>
            </a:endParaRPr>
          </a:p>
        </p:txBody>
      </p:sp>
      <p:pic>
        <p:nvPicPr>
          <p:cNvPr id="19458" name="Picture 2"/>
          <p:cNvPicPr>
            <a:picLocks noChangeAspect="1" noChangeArrowheads="1"/>
          </p:cNvPicPr>
          <p:nvPr/>
        </p:nvPicPr>
        <p:blipFill>
          <a:blip r:embed="rId2" cstate="print"/>
          <a:srcRect/>
          <a:stretch>
            <a:fillRect/>
          </a:stretch>
        </p:blipFill>
        <p:spPr bwMode="auto">
          <a:xfrm>
            <a:off x="2495600" y="1052736"/>
            <a:ext cx="7035530" cy="5256584"/>
          </a:xfrm>
          <a:prstGeom prst="rect">
            <a:avLst/>
          </a:prstGeom>
          <a:noFill/>
          <a:ln w="9525">
            <a:noFill/>
            <a:miter lim="800000"/>
            <a:headEnd/>
            <a:tailEnd/>
          </a:ln>
        </p:spPr>
      </p:pic>
    </p:spTree>
    <p:extLst>
      <p:ext uri="{BB962C8B-B14F-4D97-AF65-F5344CB8AC3E}">
        <p14:creationId xmlns:p14="http://schemas.microsoft.com/office/powerpoint/2010/main" val="806672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41</a:t>
            </a:fld>
            <a:endParaRPr lang="en-US">
              <a:solidFill>
                <a:srgbClr val="04617B">
                  <a:shade val="90000"/>
                </a:srgbClr>
              </a:solidFill>
              <a:latin typeface="Constantia"/>
            </a:endParaRPr>
          </a:p>
        </p:txBody>
      </p:sp>
      <p:pic>
        <p:nvPicPr>
          <p:cNvPr id="20482" name="Picture 2"/>
          <p:cNvPicPr>
            <a:picLocks noChangeAspect="1" noChangeArrowheads="1"/>
          </p:cNvPicPr>
          <p:nvPr/>
        </p:nvPicPr>
        <p:blipFill>
          <a:blip r:embed="rId2" cstate="print"/>
          <a:srcRect/>
          <a:stretch>
            <a:fillRect/>
          </a:stretch>
        </p:blipFill>
        <p:spPr bwMode="auto">
          <a:xfrm>
            <a:off x="1524001" y="-27384"/>
            <a:ext cx="3392019" cy="2232248"/>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4871864" y="-27384"/>
            <a:ext cx="2495550" cy="22098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2495600" y="2492896"/>
            <a:ext cx="7347328" cy="216024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079777" y="4365104"/>
            <a:ext cx="3679033" cy="2492896"/>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7320136" y="-27384"/>
            <a:ext cx="3347864" cy="2479899"/>
          </a:xfrm>
          <a:prstGeom prst="rect">
            <a:avLst/>
          </a:prstGeom>
          <a:noFill/>
          <a:ln w="9525">
            <a:noFill/>
            <a:miter lim="800000"/>
            <a:headEnd/>
            <a:tailEnd/>
          </a:ln>
        </p:spPr>
      </p:pic>
    </p:spTree>
    <p:extLst>
      <p:ext uri="{BB962C8B-B14F-4D97-AF65-F5344CB8AC3E}">
        <p14:creationId xmlns:p14="http://schemas.microsoft.com/office/powerpoint/2010/main" val="2273503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42</a:t>
            </a:fld>
            <a:endParaRPr lang="en-US">
              <a:solidFill>
                <a:srgbClr val="04617B">
                  <a:shade val="90000"/>
                </a:srgbClr>
              </a:solidFill>
              <a:latin typeface="Constantia"/>
            </a:endParaRPr>
          </a:p>
        </p:txBody>
      </p:sp>
      <p:pic>
        <p:nvPicPr>
          <p:cNvPr id="21507" name="Picture 3"/>
          <p:cNvPicPr>
            <a:picLocks noChangeAspect="1" noChangeArrowheads="1"/>
          </p:cNvPicPr>
          <p:nvPr/>
        </p:nvPicPr>
        <p:blipFill>
          <a:blip r:embed="rId2" cstate="print"/>
          <a:srcRect/>
          <a:stretch>
            <a:fillRect/>
          </a:stretch>
        </p:blipFill>
        <p:spPr bwMode="auto">
          <a:xfrm>
            <a:off x="2351584" y="980728"/>
            <a:ext cx="7003725" cy="302433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279576" y="4077072"/>
            <a:ext cx="7177443" cy="2780928"/>
          </a:xfrm>
          <a:prstGeom prst="rect">
            <a:avLst/>
          </a:prstGeom>
          <a:noFill/>
          <a:ln w="9525">
            <a:noFill/>
            <a:miter lim="800000"/>
            <a:headEnd/>
            <a:tailEnd/>
          </a:ln>
        </p:spPr>
      </p:pic>
    </p:spTree>
    <p:extLst>
      <p:ext uri="{BB962C8B-B14F-4D97-AF65-F5344CB8AC3E}">
        <p14:creationId xmlns:p14="http://schemas.microsoft.com/office/powerpoint/2010/main" val="1206609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43</a:t>
            </a:fld>
            <a:endParaRPr lang="en-US">
              <a:solidFill>
                <a:srgbClr val="04617B">
                  <a:shade val="90000"/>
                </a:srgbClr>
              </a:solidFill>
              <a:latin typeface="Constantia"/>
            </a:endParaRPr>
          </a:p>
        </p:txBody>
      </p:sp>
      <p:pic>
        <p:nvPicPr>
          <p:cNvPr id="27650" name="Picture 2"/>
          <p:cNvPicPr>
            <a:picLocks noChangeAspect="1" noChangeArrowheads="1"/>
          </p:cNvPicPr>
          <p:nvPr/>
        </p:nvPicPr>
        <p:blipFill>
          <a:blip r:embed="rId2" cstate="print"/>
          <a:srcRect t="2809"/>
          <a:stretch>
            <a:fillRect/>
          </a:stretch>
        </p:blipFill>
        <p:spPr bwMode="auto">
          <a:xfrm>
            <a:off x="1524000" y="-27384"/>
            <a:ext cx="9144000" cy="6527993"/>
          </a:xfrm>
          <a:prstGeom prst="rect">
            <a:avLst/>
          </a:prstGeom>
          <a:noFill/>
          <a:ln w="9525">
            <a:noFill/>
            <a:miter lim="800000"/>
            <a:headEnd/>
            <a:tailEnd/>
          </a:ln>
        </p:spPr>
      </p:pic>
    </p:spTree>
    <p:extLst>
      <p:ext uri="{BB962C8B-B14F-4D97-AF65-F5344CB8AC3E}">
        <p14:creationId xmlns:p14="http://schemas.microsoft.com/office/powerpoint/2010/main" val="1900949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44</a:t>
            </a:fld>
            <a:endParaRPr lang="en-US">
              <a:solidFill>
                <a:srgbClr val="04617B">
                  <a:shade val="90000"/>
                </a:srgbClr>
              </a:solidFill>
              <a:latin typeface="Constantia"/>
            </a:endParaRPr>
          </a:p>
        </p:txBody>
      </p:sp>
      <p:pic>
        <p:nvPicPr>
          <p:cNvPr id="28674" name="Picture 2"/>
          <p:cNvPicPr>
            <a:picLocks noChangeAspect="1" noChangeArrowheads="1"/>
          </p:cNvPicPr>
          <p:nvPr/>
        </p:nvPicPr>
        <p:blipFill>
          <a:blip r:embed="rId2" cstate="print"/>
          <a:srcRect/>
          <a:stretch>
            <a:fillRect/>
          </a:stretch>
        </p:blipFill>
        <p:spPr bwMode="auto">
          <a:xfrm>
            <a:off x="2207570" y="1052737"/>
            <a:ext cx="7488831" cy="2893675"/>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841120" y="3861048"/>
            <a:ext cx="8503352" cy="2564904"/>
          </a:xfrm>
          <a:prstGeom prst="rect">
            <a:avLst/>
          </a:prstGeom>
          <a:noFill/>
          <a:ln w="9525">
            <a:noFill/>
            <a:miter lim="800000"/>
            <a:headEnd/>
            <a:tailEnd/>
          </a:ln>
        </p:spPr>
      </p:pic>
    </p:spTree>
    <p:extLst>
      <p:ext uri="{BB962C8B-B14F-4D97-AF65-F5344CB8AC3E}">
        <p14:creationId xmlns:p14="http://schemas.microsoft.com/office/powerpoint/2010/main" val="622779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1864"/>
            <a:ext cx="8229600" cy="1143000"/>
          </a:xfrm>
        </p:spPr>
        <p:txBody>
          <a:bodyPr>
            <a:normAutofit fontScale="90000"/>
          </a:bodyPr>
          <a:lstStyle/>
          <a:p>
            <a:r>
              <a:rPr lang="en-US" b="1" dirty="0" smtClean="0"/>
              <a:t>Radicals Derived from Heterocyclic Compounds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45</a:t>
            </a:fld>
            <a:endParaRPr lang="en-US">
              <a:solidFill>
                <a:srgbClr val="04617B">
                  <a:shade val="90000"/>
                </a:srgbClr>
              </a:solidFill>
              <a:latin typeface="Constantia"/>
            </a:endParaRPr>
          </a:p>
        </p:txBody>
      </p:sp>
      <p:pic>
        <p:nvPicPr>
          <p:cNvPr id="26626" name="Picture 2"/>
          <p:cNvPicPr>
            <a:picLocks noGrp="1" noChangeAspect="1" noChangeArrowheads="1"/>
          </p:cNvPicPr>
          <p:nvPr>
            <p:ph idx="1"/>
          </p:nvPr>
        </p:nvPicPr>
        <p:blipFill>
          <a:blip r:embed="rId2" cstate="print"/>
          <a:srcRect/>
          <a:stretch>
            <a:fillRect/>
          </a:stretch>
        </p:blipFill>
        <p:spPr bwMode="auto">
          <a:xfrm>
            <a:off x="2063552" y="2348880"/>
            <a:ext cx="8083479" cy="4176464"/>
          </a:xfrm>
          <a:prstGeom prst="rect">
            <a:avLst/>
          </a:prstGeom>
          <a:noFill/>
          <a:ln w="9525">
            <a:noFill/>
            <a:miter lim="800000"/>
            <a:headEnd/>
            <a:tailEnd/>
          </a:ln>
        </p:spPr>
      </p:pic>
    </p:spTree>
    <p:extLst>
      <p:ext uri="{BB962C8B-B14F-4D97-AF65-F5344CB8AC3E}">
        <p14:creationId xmlns:p14="http://schemas.microsoft.com/office/powerpoint/2010/main" val="1542183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3078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exapmles</a:t>
            </a:r>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5</a:t>
            </a:fld>
            <a:endParaRPr lang="en-US">
              <a:solidFill>
                <a:srgbClr val="04617B">
                  <a:shade val="90000"/>
                </a:srgbClr>
              </a:solidFill>
              <a:latin typeface="Constantia"/>
            </a:endParaRPr>
          </a:p>
        </p:txBody>
      </p:sp>
      <p:pic>
        <p:nvPicPr>
          <p:cNvPr id="9" name="Picture 8" descr="http://www2.chemistry.msu.edu/faculty/reusch/VirtTxtJml/Images3/hetero3.gif">
            <a:hlinkClick r:id="rId2"/>
          </p:cNvPr>
          <p:cNvPicPr/>
          <p:nvPr/>
        </p:nvPicPr>
        <p:blipFill>
          <a:blip r:embed="rId3" cstate="print"/>
          <a:srcRect/>
          <a:stretch>
            <a:fillRect/>
          </a:stretch>
        </p:blipFill>
        <p:spPr bwMode="auto">
          <a:xfrm>
            <a:off x="1524000" y="2492896"/>
            <a:ext cx="9144000" cy="3240360"/>
          </a:xfrm>
          <a:prstGeom prst="rect">
            <a:avLst/>
          </a:prstGeom>
          <a:noFill/>
          <a:ln w="9525">
            <a:noFill/>
            <a:miter lim="800000"/>
            <a:headEnd/>
            <a:tailEnd/>
          </a:ln>
        </p:spPr>
      </p:pic>
    </p:spTree>
    <p:extLst>
      <p:ext uri="{BB962C8B-B14F-4D97-AF65-F5344CB8AC3E}">
        <p14:creationId xmlns:p14="http://schemas.microsoft.com/office/powerpoint/2010/main" val="87899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system:</a:t>
            </a:r>
            <a:endParaRPr lang="en-US" dirty="0"/>
          </a:p>
        </p:txBody>
      </p:sp>
      <p:sp>
        <p:nvSpPr>
          <p:cNvPr id="3" name="Content Placeholder 2"/>
          <p:cNvSpPr>
            <a:spLocks noGrp="1"/>
          </p:cNvSpPr>
          <p:nvPr>
            <p:ph idx="1"/>
          </p:nvPr>
        </p:nvSpPr>
        <p:spPr/>
        <p:txBody>
          <a:bodyPr/>
          <a:lstStyle/>
          <a:p>
            <a:r>
              <a:rPr lang="en-US" b="1" dirty="0" smtClean="0"/>
              <a:t>Based on the replacement of heteroatoms prefix on hydrocarbon’s name (aromatic or non-aromatic)</a:t>
            </a:r>
          </a:p>
          <a:p>
            <a:r>
              <a:rPr lang="en-US" b="1" dirty="0" smtClean="0"/>
              <a:t>As all prefixes end with the letter a, replacement nomenclature is also known as 'a' nomenclature. Position and prefix for each heteroatom are written in front of the name of the corresponding hydrocarbon. This is derived from the heterocyclic system by replacing every heteroatom by CH2, CH or C </a:t>
            </a:r>
            <a:endParaRPr lang="en-US" b="1"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6</a:t>
            </a:fld>
            <a:endParaRPr lang="en-US">
              <a:solidFill>
                <a:srgbClr val="04617B">
                  <a:shade val="90000"/>
                </a:srgbClr>
              </a:solidFill>
              <a:latin typeface="Constantia"/>
            </a:endParaRPr>
          </a:p>
        </p:txBody>
      </p:sp>
    </p:spTree>
    <p:extLst>
      <p:ext uri="{BB962C8B-B14F-4D97-AF65-F5344CB8AC3E}">
        <p14:creationId xmlns:p14="http://schemas.microsoft.com/office/powerpoint/2010/main" val="85739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7</a:t>
            </a:fld>
            <a:endParaRPr lang="en-US">
              <a:solidFill>
                <a:srgbClr val="04617B">
                  <a:shade val="90000"/>
                </a:srgbClr>
              </a:solidFill>
              <a:latin typeface="Constantia"/>
            </a:endParaRPr>
          </a:p>
        </p:txBody>
      </p:sp>
      <p:pic>
        <p:nvPicPr>
          <p:cNvPr id="4098" name="Picture 2"/>
          <p:cNvPicPr>
            <a:picLocks noGrp="1" noChangeAspect="1" noChangeArrowheads="1"/>
          </p:cNvPicPr>
          <p:nvPr>
            <p:ph idx="1"/>
          </p:nvPr>
        </p:nvPicPr>
        <p:blipFill>
          <a:blip r:embed="rId2" cstate="print"/>
          <a:srcRect l="401"/>
          <a:stretch>
            <a:fillRect/>
          </a:stretch>
        </p:blipFill>
        <p:spPr bwMode="auto">
          <a:xfrm>
            <a:off x="1524000" y="1067198"/>
            <a:ext cx="9076990" cy="164172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2999" r="5167" b="3481"/>
          <a:stretch>
            <a:fillRect/>
          </a:stretch>
        </p:blipFill>
        <p:spPr bwMode="auto">
          <a:xfrm>
            <a:off x="1520844" y="2636912"/>
            <a:ext cx="9147156" cy="201622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215680" y="4941168"/>
            <a:ext cx="5472608" cy="1339248"/>
          </a:xfrm>
          <a:prstGeom prst="rect">
            <a:avLst/>
          </a:prstGeom>
          <a:noFill/>
          <a:ln w="9525">
            <a:noFill/>
            <a:miter lim="800000"/>
            <a:headEnd/>
            <a:tailEnd/>
          </a:ln>
        </p:spPr>
      </p:pic>
    </p:spTree>
    <p:extLst>
      <p:ext uri="{BB962C8B-B14F-4D97-AF65-F5344CB8AC3E}">
        <p14:creationId xmlns:p14="http://schemas.microsoft.com/office/powerpoint/2010/main" val="3321050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Numbering system (in all systems)</a:t>
            </a:r>
            <a:endParaRPr lang="en-US" sz="4000" dirty="0"/>
          </a:p>
        </p:txBody>
      </p:sp>
      <p:sp>
        <p:nvSpPr>
          <p:cNvPr id="3" name="Content Placeholder 2"/>
          <p:cNvSpPr>
            <a:spLocks noGrp="1"/>
          </p:cNvSpPr>
          <p:nvPr>
            <p:ph idx="1"/>
          </p:nvPr>
        </p:nvSpPr>
        <p:spPr/>
        <p:txBody>
          <a:bodyPr/>
          <a:lstStyle/>
          <a:p>
            <a:r>
              <a:rPr lang="en-US" dirty="0" smtClean="0"/>
              <a:t>Rules:</a:t>
            </a:r>
          </a:p>
          <a:p>
            <a:pPr algn="just"/>
            <a:r>
              <a:rPr lang="en-US" dirty="0" smtClean="0"/>
              <a:t>In HC with one heteroatom: heteroatom has number 1 except in fused ring like </a:t>
            </a:r>
            <a:r>
              <a:rPr lang="en-US" dirty="0" err="1" smtClean="0"/>
              <a:t>Isoquinoline</a:t>
            </a:r>
            <a:r>
              <a:rPr lang="en-US" dirty="0" smtClean="0"/>
              <a:t>  (later will be discussed)</a:t>
            </a:r>
          </a:p>
          <a:p>
            <a:pPr algn="just"/>
            <a:r>
              <a:rPr lang="en-US" dirty="0" smtClean="0"/>
              <a:t>Cycles containing more than one different heteroatoms the numbering begins at the atoms of the higher order of priority (shown in table I) and proceeds round the ring in order to give other heteroatoms the least possible numbers without regards to the substituents</a:t>
            </a:r>
          </a:p>
          <a:p>
            <a:endParaRPr lang="en-US" dirty="0"/>
          </a:p>
        </p:txBody>
      </p:sp>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8</a:t>
            </a:fld>
            <a:endParaRPr lang="en-US">
              <a:solidFill>
                <a:srgbClr val="04617B">
                  <a:shade val="90000"/>
                </a:srgbClr>
              </a:solidFill>
              <a:latin typeface="Constantia"/>
            </a:endParaRPr>
          </a:p>
        </p:txBody>
      </p:sp>
    </p:spTree>
    <p:extLst>
      <p:ext uri="{BB962C8B-B14F-4D97-AF65-F5344CB8AC3E}">
        <p14:creationId xmlns:p14="http://schemas.microsoft.com/office/powerpoint/2010/main" val="339511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226C9E-EF3F-485B-B31E-91DD3C407F8A}" type="slidenum">
              <a:rPr lang="en-US">
                <a:solidFill>
                  <a:srgbClr val="04617B">
                    <a:shade val="90000"/>
                  </a:srgbClr>
                </a:solidFill>
                <a:latin typeface="Constantia"/>
              </a:rPr>
              <a:pPr/>
              <a:t>9</a:t>
            </a:fld>
            <a:endParaRPr lang="en-US">
              <a:solidFill>
                <a:srgbClr val="04617B">
                  <a:shade val="90000"/>
                </a:srgbClr>
              </a:solidFill>
              <a:latin typeface="Constantia"/>
            </a:endParaRPr>
          </a:p>
        </p:txBody>
      </p:sp>
      <p:pic>
        <p:nvPicPr>
          <p:cNvPr id="2051" name="Picture 3"/>
          <p:cNvPicPr>
            <a:picLocks noChangeAspect="1" noChangeArrowheads="1"/>
          </p:cNvPicPr>
          <p:nvPr/>
        </p:nvPicPr>
        <p:blipFill>
          <a:blip r:embed="rId2" cstate="print"/>
          <a:srcRect/>
          <a:stretch>
            <a:fillRect/>
          </a:stretch>
        </p:blipFill>
        <p:spPr bwMode="auto">
          <a:xfrm>
            <a:off x="1775520" y="846838"/>
            <a:ext cx="8856984" cy="5619103"/>
          </a:xfrm>
          <a:prstGeom prst="rect">
            <a:avLst/>
          </a:prstGeom>
          <a:noFill/>
          <a:ln w="9525">
            <a:noFill/>
            <a:miter lim="800000"/>
            <a:headEnd/>
            <a:tailEnd/>
          </a:ln>
        </p:spPr>
      </p:pic>
    </p:spTree>
    <p:extLst>
      <p:ext uri="{BB962C8B-B14F-4D97-AF65-F5344CB8AC3E}">
        <p14:creationId xmlns:p14="http://schemas.microsoft.com/office/powerpoint/2010/main" val="334556234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1625</Words>
  <Application>Microsoft Office PowerPoint</Application>
  <PresentationFormat>Widescreen</PresentationFormat>
  <Paragraphs>141</Paragraphs>
  <Slides>46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Calibri Light</vt:lpstr>
      <vt:lpstr>Constantia</vt:lpstr>
      <vt:lpstr>Times New Roman</vt:lpstr>
      <vt:lpstr>Wingdings 2</vt:lpstr>
      <vt:lpstr>Office Theme</vt:lpstr>
      <vt:lpstr>Flow</vt:lpstr>
      <vt:lpstr>Advanced Heterocyclic Chemistry </vt:lpstr>
      <vt:lpstr>References:</vt:lpstr>
      <vt:lpstr>PowerPoint Presentation</vt:lpstr>
      <vt:lpstr>Trivial and Generic names</vt:lpstr>
      <vt:lpstr>More exapmles</vt:lpstr>
      <vt:lpstr>Replacement system:</vt:lpstr>
      <vt:lpstr>PowerPoint Presentation</vt:lpstr>
      <vt:lpstr>Numbering system (in all systems)</vt:lpstr>
      <vt:lpstr>PowerPoint Presentation</vt:lpstr>
      <vt:lpstr>PowerPoint Presentation</vt:lpstr>
      <vt:lpstr>PowerPoint Presentation</vt:lpstr>
      <vt:lpstr>Hantzsch-Widman system</vt:lpstr>
      <vt:lpstr>Prefix:</vt:lpstr>
      <vt:lpstr>Table 1: The prefixes</vt:lpstr>
      <vt:lpstr>The Stem and Suffix</vt:lpstr>
      <vt:lpstr>Table 2: Stems and Suffixes</vt:lpstr>
      <vt:lpstr>Samples</vt:lpstr>
      <vt:lpstr>Identical systems connected by a single bond</vt:lpstr>
      <vt:lpstr>Partially Saturated Ring</vt:lpstr>
      <vt:lpstr>PowerPoint Presentation</vt:lpstr>
      <vt:lpstr>PowerPoint Presentation</vt:lpstr>
      <vt:lpstr>PowerPoint Presentation</vt:lpstr>
      <vt:lpstr>PowerPoint Presentation</vt:lpstr>
      <vt:lpstr>Nomenclature of Fused Heterocycles</vt:lpstr>
      <vt:lpstr>PowerPoint Presentation</vt:lpstr>
      <vt:lpstr>PowerPoint Presentation</vt:lpstr>
      <vt:lpstr>PowerPoint Presentation</vt:lpstr>
      <vt:lpstr>PowerPoint Presentation</vt:lpstr>
      <vt:lpstr>Numbering fused ring</vt:lpstr>
      <vt:lpstr>PowerPoint Presentation</vt:lpstr>
      <vt:lpstr>PowerPoint Presentation</vt:lpstr>
      <vt:lpstr>B. Heterocycle fused with another Heterocycles</vt:lpstr>
      <vt:lpstr>Priority rules (in order)</vt:lpstr>
      <vt:lpstr>The naming of the prefix of fused (less prior) heterocycles is given as such</vt:lpstr>
      <vt:lpstr>I. Determination of the sides of fusion for both sides of the two fused heterocycles as such</vt:lpstr>
      <vt:lpstr>PowerPoint Presentation</vt:lpstr>
      <vt:lpstr>II. The peripheral numbering of the total heterocyclic fused molecule is by the same discussed rule, and considering the following other rules</vt:lpstr>
      <vt:lpstr>PowerPoint Presentation</vt:lpstr>
      <vt:lpstr>c) The saturated atoms take the least possible numbering before other substitutents </vt:lpstr>
      <vt:lpstr>PowerPoint Presentation</vt:lpstr>
      <vt:lpstr>PowerPoint Presentation</vt:lpstr>
      <vt:lpstr>PowerPoint Presentation</vt:lpstr>
      <vt:lpstr>PowerPoint Presentation</vt:lpstr>
      <vt:lpstr>PowerPoint Presentation</vt:lpstr>
      <vt:lpstr>Radicals Derived from Heterocyclic Compounds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Heterocyclic Chemistry </dc:title>
  <dc:creator>tavakol</dc:creator>
  <cp:lastModifiedBy>tavakol</cp:lastModifiedBy>
  <cp:revision>3</cp:revision>
  <dcterms:created xsi:type="dcterms:W3CDTF">2018-01-30T08:22:53Z</dcterms:created>
  <dcterms:modified xsi:type="dcterms:W3CDTF">2018-01-30T08:39:20Z</dcterms:modified>
</cp:coreProperties>
</file>