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254"/>
  </p:notesMasterIdLst>
  <p:handoutMasterIdLst>
    <p:handoutMasterId r:id="rId255"/>
  </p:handoutMasterIdLst>
  <p:sldIdLst>
    <p:sldId id="324" r:id="rId2"/>
    <p:sldId id="325" r:id="rId3"/>
    <p:sldId id="326" r:id="rId4"/>
    <p:sldId id="327" r:id="rId5"/>
    <p:sldId id="497" r:id="rId6"/>
    <p:sldId id="498" r:id="rId7"/>
    <p:sldId id="329" r:id="rId8"/>
    <p:sldId id="328" r:id="rId9"/>
    <p:sldId id="331" r:id="rId10"/>
    <p:sldId id="616" r:id="rId11"/>
    <p:sldId id="332" r:id="rId12"/>
    <p:sldId id="333" r:id="rId13"/>
    <p:sldId id="618" r:id="rId14"/>
    <p:sldId id="619" r:id="rId15"/>
    <p:sldId id="621" r:id="rId16"/>
    <p:sldId id="620" r:id="rId17"/>
    <p:sldId id="622" r:id="rId18"/>
    <p:sldId id="617" r:id="rId19"/>
    <p:sldId id="623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625" r:id="rId28"/>
    <p:sldId id="624" r:id="rId29"/>
    <p:sldId id="627" r:id="rId30"/>
    <p:sldId id="629" r:id="rId31"/>
    <p:sldId id="343" r:id="rId32"/>
    <p:sldId id="626" r:id="rId33"/>
    <p:sldId id="628" r:id="rId34"/>
    <p:sldId id="630" r:id="rId35"/>
    <p:sldId id="631" r:id="rId36"/>
    <p:sldId id="634" r:id="rId37"/>
    <p:sldId id="632" r:id="rId38"/>
    <p:sldId id="637" r:id="rId39"/>
    <p:sldId id="635" r:id="rId40"/>
    <p:sldId id="636" r:id="rId41"/>
    <p:sldId id="633" r:id="rId42"/>
    <p:sldId id="344" r:id="rId43"/>
    <p:sldId id="642" r:id="rId44"/>
    <p:sldId id="644" r:id="rId45"/>
    <p:sldId id="645" r:id="rId46"/>
    <p:sldId id="599" r:id="rId47"/>
    <p:sldId id="527" r:id="rId48"/>
    <p:sldId id="478" r:id="rId49"/>
    <p:sldId id="479" r:id="rId50"/>
    <p:sldId id="481" r:id="rId51"/>
    <p:sldId id="482" r:id="rId52"/>
    <p:sldId id="646" r:id="rId53"/>
    <p:sldId id="348" r:id="rId54"/>
    <p:sldId id="349" r:id="rId55"/>
    <p:sldId id="350" r:id="rId56"/>
    <p:sldId id="653" r:id="rId57"/>
    <p:sldId id="650" r:id="rId58"/>
    <p:sldId id="655" r:id="rId59"/>
    <p:sldId id="654" r:id="rId60"/>
    <p:sldId id="651" r:id="rId61"/>
    <p:sldId id="652" r:id="rId62"/>
    <p:sldId id="639" r:id="rId63"/>
    <p:sldId id="640" r:id="rId64"/>
    <p:sldId id="656" r:id="rId65"/>
    <p:sldId id="658" r:id="rId66"/>
    <p:sldId id="416" r:id="rId67"/>
    <p:sldId id="418" r:id="rId68"/>
    <p:sldId id="419" r:id="rId69"/>
    <p:sldId id="454" r:id="rId70"/>
    <p:sldId id="455" r:id="rId71"/>
    <p:sldId id="435" r:id="rId72"/>
    <p:sldId id="436" r:id="rId73"/>
    <p:sldId id="499" r:id="rId74"/>
    <p:sldId id="659" r:id="rId75"/>
    <p:sldId id="587" r:id="rId76"/>
    <p:sldId id="588" r:id="rId77"/>
    <p:sldId id="368" r:id="rId78"/>
    <p:sldId id="369" r:id="rId79"/>
    <p:sldId id="370" r:id="rId80"/>
    <p:sldId id="661" r:id="rId81"/>
    <p:sldId id="371" r:id="rId82"/>
    <p:sldId id="660" r:id="rId83"/>
    <p:sldId id="461" r:id="rId84"/>
    <p:sldId id="662" r:id="rId85"/>
    <p:sldId id="663" r:id="rId86"/>
    <p:sldId id="372" r:id="rId87"/>
    <p:sldId id="664" r:id="rId88"/>
    <p:sldId id="609" r:id="rId89"/>
    <p:sldId id="665" r:id="rId90"/>
    <p:sldId id="666" r:id="rId91"/>
    <p:sldId id="667" r:id="rId92"/>
    <p:sldId id="668" r:id="rId93"/>
    <p:sldId id="669" r:id="rId94"/>
    <p:sldId id="572" r:id="rId95"/>
    <p:sldId id="573" r:id="rId96"/>
    <p:sldId id="574" r:id="rId97"/>
    <p:sldId id="576" r:id="rId98"/>
    <p:sldId id="577" r:id="rId99"/>
    <p:sldId id="578" r:id="rId100"/>
    <p:sldId id="579" r:id="rId101"/>
    <p:sldId id="505" r:id="rId102"/>
    <p:sldId id="484" r:id="rId103"/>
    <p:sldId id="486" r:id="rId104"/>
    <p:sldId id="487" r:id="rId105"/>
    <p:sldId id="488" r:id="rId106"/>
    <p:sldId id="489" r:id="rId107"/>
    <p:sldId id="490" r:id="rId108"/>
    <p:sldId id="491" r:id="rId109"/>
    <p:sldId id="492" r:id="rId110"/>
    <p:sldId id="493" r:id="rId111"/>
    <p:sldId id="670" r:id="rId112"/>
    <p:sldId id="671" r:id="rId113"/>
    <p:sldId id="423" r:id="rId114"/>
    <p:sldId id="424" r:id="rId115"/>
    <p:sldId id="425" r:id="rId116"/>
    <p:sldId id="426" r:id="rId117"/>
    <p:sldId id="427" r:id="rId118"/>
    <p:sldId id="428" r:id="rId119"/>
    <p:sldId id="462" r:id="rId120"/>
    <p:sldId id="474" r:id="rId121"/>
    <p:sldId id="475" r:id="rId122"/>
    <p:sldId id="591" r:id="rId123"/>
    <p:sldId id="672" r:id="rId124"/>
    <p:sldId id="673" r:id="rId125"/>
    <p:sldId id="674" r:id="rId126"/>
    <p:sldId id="376" r:id="rId127"/>
    <p:sldId id="610" r:id="rId128"/>
    <p:sldId id="502" r:id="rId129"/>
    <p:sldId id="690" r:id="rId130"/>
    <p:sldId id="596" r:id="rId131"/>
    <p:sldId id="496" r:id="rId132"/>
    <p:sldId id="466" r:id="rId133"/>
    <p:sldId id="675" r:id="rId134"/>
    <p:sldId id="676" r:id="rId135"/>
    <p:sldId id="384" r:id="rId136"/>
    <p:sldId id="612" r:id="rId137"/>
    <p:sldId id="689" r:id="rId138"/>
    <p:sldId id="519" r:id="rId139"/>
    <p:sldId id="520" r:id="rId140"/>
    <p:sldId id="508" r:id="rId141"/>
    <p:sldId id="509" r:id="rId142"/>
    <p:sldId id="472" r:id="rId143"/>
    <p:sldId id="688" r:id="rId144"/>
    <p:sldId id="388" r:id="rId145"/>
    <p:sldId id="389" r:id="rId146"/>
    <p:sldId id="390" r:id="rId147"/>
    <p:sldId id="391" r:id="rId148"/>
    <p:sldId id="471" r:id="rId149"/>
    <p:sldId id="439" r:id="rId150"/>
    <p:sldId id="440" r:id="rId151"/>
    <p:sldId id="441" r:id="rId152"/>
    <p:sldId id="442" r:id="rId153"/>
    <p:sldId id="443" r:id="rId154"/>
    <p:sldId id="444" r:id="rId155"/>
    <p:sldId id="446" r:id="rId156"/>
    <p:sldId id="447" r:id="rId157"/>
    <p:sldId id="448" r:id="rId158"/>
    <p:sldId id="449" r:id="rId159"/>
    <p:sldId id="450" r:id="rId160"/>
    <p:sldId id="451" r:id="rId161"/>
    <p:sldId id="452" r:id="rId162"/>
    <p:sldId id="677" r:id="rId163"/>
    <p:sldId id="691" r:id="rId164"/>
    <p:sldId id="679" r:id="rId165"/>
    <p:sldId id="692" r:id="rId166"/>
    <p:sldId id="693" r:id="rId167"/>
    <p:sldId id="680" r:id="rId168"/>
    <p:sldId id="682" r:id="rId169"/>
    <p:sldId id="687" r:id="rId170"/>
    <p:sldId id="694" r:id="rId171"/>
    <p:sldId id="695" r:id="rId172"/>
    <p:sldId id="396" r:id="rId173"/>
    <p:sldId id="696" r:id="rId174"/>
    <p:sldId id="697" r:id="rId175"/>
    <p:sldId id="517" r:id="rId176"/>
    <p:sldId id="518" r:id="rId177"/>
    <p:sldId id="434" r:id="rId178"/>
    <p:sldId id="463" r:id="rId179"/>
    <p:sldId id="464" r:id="rId180"/>
    <p:sldId id="400" r:id="rId181"/>
    <p:sldId id="702" r:id="rId182"/>
    <p:sldId id="703" r:id="rId183"/>
    <p:sldId id="698" r:id="rId184"/>
    <p:sldId id="700" r:id="rId185"/>
    <p:sldId id="605" r:id="rId186"/>
    <p:sldId id="606" r:id="rId187"/>
    <p:sldId id="607" r:id="rId188"/>
    <p:sldId id="580" r:id="rId189"/>
    <p:sldId id="581" r:id="rId190"/>
    <p:sldId id="582" r:id="rId191"/>
    <p:sldId id="583" r:id="rId192"/>
    <p:sldId id="584" r:id="rId193"/>
    <p:sldId id="585" r:id="rId194"/>
    <p:sldId id="465" r:id="rId195"/>
    <p:sldId id="701" r:id="rId196"/>
    <p:sldId id="408" r:id="rId197"/>
    <p:sldId id="615" r:id="rId198"/>
    <p:sldId id="410" r:id="rId199"/>
    <p:sldId id="704" r:id="rId200"/>
    <p:sldId id="705" r:id="rId201"/>
    <p:sldId id="706" r:id="rId202"/>
    <p:sldId id="707" r:id="rId203"/>
    <p:sldId id="649" r:id="rId204"/>
    <p:sldId id="437" r:id="rId205"/>
    <p:sldId id="647" r:id="rId206"/>
    <p:sldId id="524" r:id="rId207"/>
    <p:sldId id="525" r:id="rId208"/>
    <p:sldId id="438" r:id="rId209"/>
    <p:sldId id="528" r:id="rId210"/>
    <p:sldId id="529" r:id="rId211"/>
    <p:sldId id="530" r:id="rId212"/>
    <p:sldId id="531" r:id="rId213"/>
    <p:sldId id="532" r:id="rId214"/>
    <p:sldId id="533" r:id="rId215"/>
    <p:sldId id="534" r:id="rId216"/>
    <p:sldId id="535" r:id="rId217"/>
    <p:sldId id="536" r:id="rId218"/>
    <p:sldId id="537" r:id="rId219"/>
    <p:sldId id="538" r:id="rId220"/>
    <p:sldId id="539" r:id="rId221"/>
    <p:sldId id="540" r:id="rId222"/>
    <p:sldId id="541" r:id="rId223"/>
    <p:sldId id="542" r:id="rId224"/>
    <p:sldId id="543" r:id="rId225"/>
    <p:sldId id="544" r:id="rId226"/>
    <p:sldId id="545" r:id="rId227"/>
    <p:sldId id="546" r:id="rId228"/>
    <p:sldId id="547" r:id="rId229"/>
    <p:sldId id="548" r:id="rId230"/>
    <p:sldId id="549" r:id="rId231"/>
    <p:sldId id="550" r:id="rId232"/>
    <p:sldId id="551" r:id="rId233"/>
    <p:sldId id="552" r:id="rId234"/>
    <p:sldId id="553" r:id="rId235"/>
    <p:sldId id="554" r:id="rId236"/>
    <p:sldId id="555" r:id="rId237"/>
    <p:sldId id="556" r:id="rId238"/>
    <p:sldId id="557" r:id="rId239"/>
    <p:sldId id="558" r:id="rId240"/>
    <p:sldId id="559" r:id="rId241"/>
    <p:sldId id="560" r:id="rId242"/>
    <p:sldId id="561" r:id="rId243"/>
    <p:sldId id="562" r:id="rId244"/>
    <p:sldId id="563" r:id="rId245"/>
    <p:sldId id="564" r:id="rId246"/>
    <p:sldId id="565" r:id="rId247"/>
    <p:sldId id="566" r:id="rId248"/>
    <p:sldId id="567" r:id="rId249"/>
    <p:sldId id="568" r:id="rId250"/>
    <p:sldId id="569" r:id="rId251"/>
    <p:sldId id="570" r:id="rId252"/>
    <p:sldId id="571" r:id="rId253"/>
  </p:sldIdLst>
  <p:sldSz cx="9144000" cy="6858000" type="screen4x3"/>
  <p:notesSz cx="7102475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notesMaster" Target="notesMasters/notesMaster1.xml"/><Relationship Id="rId259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handoutMaster" Target="handoutMasters/handoutMaster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3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image" Target="../media/image1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5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58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image" Target="../media/image178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80.png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9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e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image" Target="../media/image200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206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7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8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9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emf"/><Relationship Id="rId1" Type="http://schemas.openxmlformats.org/officeDocument/2006/relationships/image" Target="../media/image231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image" Target="../media/image232.emf"/><Relationship Id="rId1" Type="http://schemas.openxmlformats.org/officeDocument/2006/relationships/image" Target="../media/image231.emf"/><Relationship Id="rId5" Type="http://schemas.openxmlformats.org/officeDocument/2006/relationships/image" Target="../media/image235.emf"/><Relationship Id="rId4" Type="http://schemas.openxmlformats.org/officeDocument/2006/relationships/image" Target="../media/image23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emf"/><Relationship Id="rId1" Type="http://schemas.openxmlformats.org/officeDocument/2006/relationships/image" Target="../media/image236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image" Target="../media/image237.emf"/><Relationship Id="rId1" Type="http://schemas.openxmlformats.org/officeDocument/2006/relationships/image" Target="../media/image236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w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emf"/><Relationship Id="rId1" Type="http://schemas.openxmlformats.org/officeDocument/2006/relationships/image" Target="../media/image226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7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emf"/><Relationship Id="rId1" Type="http://schemas.openxmlformats.org/officeDocument/2006/relationships/image" Target="../media/image228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emf"/><Relationship Id="rId1" Type="http://schemas.openxmlformats.org/officeDocument/2006/relationships/image" Target="../media/image229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image" Target="../media/image242.emf"/><Relationship Id="rId1" Type="http://schemas.openxmlformats.org/officeDocument/2006/relationships/image" Target="../media/image230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CB50CC0E-7FC2-45EF-99D2-C71D64B22F40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22A7B5B9-143A-43EF-8219-854C3030A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07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E083E631-1899-425C-9355-449536884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2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93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3540125"/>
            <a:ext cx="5113337" cy="3836988"/>
          </a:xfrm>
          <a:ln cap="flat"/>
        </p:spPr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643306" y="9793956"/>
            <a:ext cx="263055" cy="4548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0639" tIns="29238" rIns="20639" bIns="29238"/>
          <a:lstStyle/>
          <a:p>
            <a:pPr>
              <a:lnSpc>
                <a:spcPts val="2383"/>
              </a:lnSpc>
            </a:pPr>
            <a:r>
              <a:rPr lang="en-US" sz="2100" dirty="0">
                <a:solidFill>
                  <a:srgbClr val="000000"/>
                </a:solidFill>
                <a:latin typeface="Helvetica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891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3540125"/>
            <a:ext cx="5113337" cy="3836988"/>
          </a:xfrm>
          <a:ln cap="flat"/>
        </p:spPr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643306" y="9793956"/>
            <a:ext cx="263055" cy="4548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0639" tIns="29238" rIns="20639" bIns="29238"/>
          <a:lstStyle/>
          <a:p>
            <a:pPr>
              <a:lnSpc>
                <a:spcPts val="2383"/>
              </a:lnSpc>
            </a:pPr>
            <a:r>
              <a:rPr lang="en-US" sz="2100" dirty="0">
                <a:solidFill>
                  <a:srgbClr val="000000"/>
                </a:solidFill>
                <a:latin typeface="Helvetica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559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FF16CF-6644-4FF4-8FD2-8CD643AC065B}" type="slidenum">
              <a:rPr lang="en-US"/>
              <a:pPr/>
              <a:t>67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5961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290CF-818F-43AB-905C-1898EB443594}" type="slidenum">
              <a:rPr lang="en-US"/>
              <a:pPr/>
              <a:t>68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942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34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8100" y="3382963"/>
            <a:ext cx="5118100" cy="3838575"/>
          </a:xfrm>
          <a:ln cap="flat"/>
        </p:spPr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485474" y="9509661"/>
            <a:ext cx="263055" cy="440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0639" tIns="29238" rIns="20639" bIns="29238"/>
          <a:lstStyle/>
          <a:p>
            <a:pPr>
              <a:lnSpc>
                <a:spcPts val="2275"/>
              </a:lnSpc>
            </a:pPr>
            <a:r>
              <a:rPr lang="en-US" sz="2000" dirty="0">
                <a:solidFill>
                  <a:srgbClr val="00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319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08DC1-4662-46B6-824D-558D101F9C41}" type="slidenum">
              <a:rPr lang="en-US"/>
              <a:pPr/>
              <a:t>191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1023938"/>
            <a:ext cx="4676775" cy="3508375"/>
          </a:xfrm>
          <a:solidFill>
            <a:srgbClr val="FFFFFF"/>
          </a:solidFill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83457" y="4872102"/>
            <a:ext cx="4940494" cy="3894839"/>
          </a:xfrm>
          <a:ln/>
        </p:spPr>
        <p:txBody>
          <a:bodyPr wrap="none" anchor="ctr"/>
          <a:lstStyle/>
          <a:p>
            <a:pPr defTabSz="49533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20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3718E2-C8F6-4E7B-8957-31DDD686C72A}" type="slidenum">
              <a:rPr lang="en-US"/>
              <a:pPr/>
              <a:t>192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1023938"/>
            <a:ext cx="4676775" cy="3508375"/>
          </a:xfrm>
          <a:solidFill>
            <a:srgbClr val="FFFFFF"/>
          </a:solidFill>
          <a:ln/>
        </p:spPr>
      </p:sp>
      <p:sp>
        <p:nvSpPr>
          <p:cNvPr id="266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83457" y="4872102"/>
            <a:ext cx="4940494" cy="3894839"/>
          </a:xfrm>
          <a:ln/>
        </p:spPr>
        <p:txBody>
          <a:bodyPr wrap="none" anchor="ctr"/>
          <a:lstStyle/>
          <a:p>
            <a:pPr defTabSz="49533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99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EAF6C66-6AB5-403C-8C99-617F8342A5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A437DF2-E48B-49F2-AC53-01D48C879E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839020E-9457-4D29-BC26-299ED41CCE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10494-9356-4429-9E93-EA8F60BF2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5750C0-BD47-4F66-AF82-9AD5C6A1E6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9B878B-D328-44A5-8880-C827F938FE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087568-1834-4DDD-BE61-1787FF15A03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84591F9-940D-4636-A728-1F8987860F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C776D1EA-6E55-4C42-ADF8-9B39299443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341A78F-A760-4B7F-A140-FDF77A5349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1715C51-CC90-4551-9CFC-177CD38F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6060401-592D-4D35-875A-B40CEB6B4B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34EB249-BC5D-4AC0-B2FE-A5C4AE07EC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18E5800-3823-46F7-970C-182AE70834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E129BE-B214-45D9-BFEE-61EFA0AFD2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7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2E43611-A5C0-47FA-A58E-A1B38E9A38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18.bin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20.wmf"/><Relationship Id="rId4" Type="http://schemas.openxmlformats.org/officeDocument/2006/relationships/image" Target="../media/image11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3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3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39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4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47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52.png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5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5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5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58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35.bin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79.pn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78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96.png"/><Relationship Id="rId4" Type="http://schemas.openxmlformats.org/officeDocument/2006/relationships/image" Target="../media/image195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97.wmf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99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98.wm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01.png"/><Relationship Id="rId5" Type="http://schemas.openxmlformats.org/officeDocument/2006/relationships/oleObject" Target="../embeddings/oleObject48.bin"/><Relationship Id="rId4" Type="http://schemas.openxmlformats.org/officeDocument/2006/relationships/image" Target="../media/image200.w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50.bin"/><Relationship Id="rId4" Type="http://schemas.openxmlformats.org/officeDocument/2006/relationships/image" Target="../media/image206.pn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slide" Target="slide11.xml"/><Relationship Id="rId7" Type="http://schemas.openxmlformats.org/officeDocument/2006/relationships/slide" Target="slide42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24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225.wmf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226.w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227.w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228.w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229.wmf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230.wmf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23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231.emf"/><Relationship Id="rId4" Type="http://schemas.openxmlformats.org/officeDocument/2006/relationships/oleObject" Target="../embeddings/oleObject57.bin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235.emf"/><Relationship Id="rId3" Type="http://schemas.openxmlformats.org/officeDocument/2006/relationships/image" Target="../media/image218.png"/><Relationship Id="rId7" Type="http://schemas.openxmlformats.org/officeDocument/2006/relationships/image" Target="../media/image232.emf"/><Relationship Id="rId12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234.emf"/><Relationship Id="rId5" Type="http://schemas.openxmlformats.org/officeDocument/2006/relationships/image" Target="../media/image231.e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233.emf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236.emf"/><Relationship Id="rId4" Type="http://schemas.openxmlformats.org/officeDocument/2006/relationships/oleObject" Target="../embeddings/oleObject64.bin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image" Target="../media/image221.png"/><Relationship Id="rId7" Type="http://schemas.openxmlformats.org/officeDocument/2006/relationships/image" Target="../media/image2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236.emf"/><Relationship Id="rId4" Type="http://schemas.openxmlformats.org/officeDocument/2006/relationships/oleObject" Target="../embeddings/oleObject66.bin"/><Relationship Id="rId9" Type="http://schemas.openxmlformats.org/officeDocument/2006/relationships/image" Target="../media/image238.emf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225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39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226.wmf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227.wmf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40.e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228.wmf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41.e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229.wmf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emf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42.e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230.wmf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244.wmf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2.xml"/><Relationship Id="rId3" Type="http://schemas.openxmlformats.org/officeDocument/2006/relationships/slide" Target="slide86.xml"/><Relationship Id="rId7" Type="http://schemas.openxmlformats.org/officeDocument/2006/relationships/slide" Target="slide162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44.xml"/><Relationship Id="rId5" Type="http://schemas.openxmlformats.org/officeDocument/2006/relationships/slide" Target="slide135.xml"/><Relationship Id="rId4" Type="http://schemas.openxmlformats.org/officeDocument/2006/relationships/slide" Target="slide126.xml"/><Relationship Id="rId9" Type="http://schemas.openxmlformats.org/officeDocument/2006/relationships/slide" Target="slide19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44.pn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emf"/><Relationship Id="rId11" Type="http://schemas.openxmlformats.org/officeDocument/2006/relationships/image" Target="../media/image39.wmf"/><Relationship Id="rId5" Type="http://schemas.openxmlformats.org/officeDocument/2006/relationships/oleObject" Target="../embeddings/Microsoft_Excel_97-2003_Worksheet1.xls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4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5.png"/><Relationship Id="rId14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69.w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hyperlink" Target="http://www.univ-lille1.fr/lcom/RMN2D/resum2D_us/p09_us.htm" TargetMode="External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hyperlink" Target="http://www.univ-lille1.fr/lcom/RMN2D/resum2D_us/p14_us.htm" TargetMode="External"/><Relationship Id="rId17" Type="http://schemas.openxmlformats.org/officeDocument/2006/relationships/hyperlink" Target="http://www.univ-lille1.fr/lcom/RMN2D/resum2D_us/p13_us.htm" TargetMode="External"/><Relationship Id="rId2" Type="http://schemas.openxmlformats.org/officeDocument/2006/relationships/image" Target="../media/image82.png"/><Relationship Id="rId16" Type="http://schemas.openxmlformats.org/officeDocument/2006/relationships/hyperlink" Target="http://www.univ-lille1.fr/lcom/RMN2D/resum2D_us/p11_us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hyperlink" Target="http://www.univ-lille1.fr/lcom/RMN2D/resum2D_us/p10_us.htm" TargetMode="External"/><Relationship Id="rId5" Type="http://schemas.openxmlformats.org/officeDocument/2006/relationships/image" Target="../media/image85.png"/><Relationship Id="rId15" Type="http://schemas.openxmlformats.org/officeDocument/2006/relationships/hyperlink" Target="http://www.univ-lille1.fr/lcom/RMN2D/resum2D_us/p12_us.htm" TargetMode="External"/><Relationship Id="rId10" Type="http://schemas.openxmlformats.org/officeDocument/2006/relationships/hyperlink" Target="http://www.univ-lille1.fr/lcom/RMN2D/resum2D_us/p07_us.htm" TargetMode="External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hyperlink" Target="http://www.univ-lille1.fr/lcom/RMN2D/resum2D_us/p08_us.htm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800" b="1" dirty="0" smtClean="0"/>
              <a:t>Double Resonance Techniques </a:t>
            </a:r>
            <a:br>
              <a:rPr lang="en-US" sz="4800" b="1" dirty="0" smtClean="0"/>
            </a:br>
            <a:r>
              <a:rPr lang="en-US" sz="4800" b="1" dirty="0" smtClean="0"/>
              <a:t>in NMR</a:t>
            </a: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By: Hossein Tavakol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6" name="Picture 2" descr="Picture 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148"/>
            <a:ext cx="9154302" cy="482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Can’t Differentiate</a:t>
            </a:r>
          </a:p>
        </p:txBody>
      </p:sp>
      <p:pic>
        <p:nvPicPr>
          <p:cNvPr id="17447" name="Picture 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5625" y="1884363"/>
            <a:ext cx="4038600" cy="2006600"/>
          </a:xfrm>
          <a:noFill/>
          <a:ln/>
        </p:spPr>
      </p:pic>
      <p:pic>
        <p:nvPicPr>
          <p:cNvPr id="17450" name="Picture 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3727450"/>
            <a:ext cx="4038600" cy="2366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OSY isobutyl alcoh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90600"/>
            <a:ext cx="83058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981200" y="152400"/>
            <a:ext cx="5199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Actual COSY Spectrum of Isobutanol</a:t>
            </a:r>
          </a:p>
        </p:txBody>
      </p:sp>
      <p:graphicFrame>
        <p:nvGraphicFramePr>
          <p:cNvPr id="9224" name="Object 8"/>
          <p:cNvGraphicFramePr>
            <a:graphicFrameLocks noChangeAspect="1"/>
          </p:cNvGraphicFramePr>
          <p:nvPr/>
        </p:nvGraphicFramePr>
        <p:xfrm>
          <a:off x="838200" y="838200"/>
          <a:ext cx="2057400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3" name="Document" r:id="rId4" imgW="1181160" imgH="704880" progId="">
                  <p:embed/>
                </p:oleObj>
              </mc:Choice>
              <mc:Fallback>
                <p:oleObj name="Document" r:id="rId4" imgW="1181160" imgH="7048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838200"/>
                        <a:ext cx="2057400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477000" y="27432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A, B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172200" y="1295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4648200" y="25146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6324600" y="2362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4953000" y="2895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4800600" y="3048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2133600" y="4724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5029200" y="4495800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B,C</a:t>
            </a: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1676400" y="42672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30" t="16335" r="12822" b="15723"/>
          <a:stretch>
            <a:fillRect/>
          </a:stretch>
        </p:blipFill>
        <p:spPr>
          <a:xfrm>
            <a:off x="1143000" y="-76200"/>
            <a:ext cx="8229600" cy="6934200"/>
          </a:xfrm>
          <a:noFill/>
        </p:spPr>
      </p:pic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28600" y="228600"/>
            <a:ext cx="3349625" cy="1006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COSY Spectrum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Methyl Ethyl Ketone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4479925" y="4222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5241925" y="-3492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7223125" y="11747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974725" y="247967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288925" y="41560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131085" name="Text Box 13"/>
          <p:cNvSpPr txBox="1">
            <a:spLocks noChangeArrowheads="1"/>
          </p:cNvSpPr>
          <p:nvPr/>
        </p:nvSpPr>
        <p:spPr bwMode="auto">
          <a:xfrm>
            <a:off x="1736725" y="46894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print"/>
          <a:srcRect l="36230" t="16335" r="12822" b="15723"/>
          <a:stretch>
            <a:fillRect/>
          </a:stretch>
        </p:blipFill>
        <p:spPr bwMode="auto">
          <a:xfrm>
            <a:off x="1143000" y="-76200"/>
            <a:ext cx="8229600" cy="693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349625" cy="1006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COSY Spectrum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Methyl Ethyl Ketone</a:t>
            </a:r>
          </a:p>
        </p:txBody>
      </p:sp>
      <p:sp>
        <p:nvSpPr>
          <p:cNvPr id="136198" name="Line 6"/>
          <p:cNvSpPr>
            <a:spLocks noChangeShapeType="1"/>
          </p:cNvSpPr>
          <p:nvPr/>
        </p:nvSpPr>
        <p:spPr bwMode="auto">
          <a:xfrm flipV="1">
            <a:off x="2819400" y="1600200"/>
            <a:ext cx="5715000" cy="4648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4403725" y="4222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5241925" y="-3492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7223125" y="19367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1584325" y="225107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1279525" y="37750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1736725" y="46132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 l="36230" t="16335" r="12822" b="15723"/>
          <a:stretch>
            <a:fillRect/>
          </a:stretch>
        </p:blipFill>
        <p:spPr bwMode="auto">
          <a:xfrm>
            <a:off x="1143000" y="-76200"/>
            <a:ext cx="8229600" cy="693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349625" cy="1006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COSY Spectrum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Methyl Ethyl Ketone</a:t>
            </a:r>
          </a:p>
        </p:txBody>
      </p:sp>
      <p:sp>
        <p:nvSpPr>
          <p:cNvPr id="137222" name="Line 6"/>
          <p:cNvSpPr>
            <a:spLocks noChangeShapeType="1"/>
          </p:cNvSpPr>
          <p:nvPr/>
        </p:nvSpPr>
        <p:spPr bwMode="auto">
          <a:xfrm flipV="1">
            <a:off x="2819400" y="1600200"/>
            <a:ext cx="5715000" cy="4648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7224" name="Line 8"/>
          <p:cNvSpPr>
            <a:spLocks noChangeShapeType="1"/>
          </p:cNvSpPr>
          <p:nvPr/>
        </p:nvSpPr>
        <p:spPr bwMode="auto">
          <a:xfrm>
            <a:off x="4876800" y="4953000"/>
            <a:ext cx="20574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arrow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7225" name="Line 9"/>
          <p:cNvSpPr>
            <a:spLocks noChangeShapeType="1"/>
          </p:cNvSpPr>
          <p:nvPr/>
        </p:nvSpPr>
        <p:spPr bwMode="auto">
          <a:xfrm flipV="1">
            <a:off x="7162800" y="3124200"/>
            <a:ext cx="0" cy="152400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5089525" y="4994275"/>
            <a:ext cx="177800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connectivity</a:t>
            </a:r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4403725" y="5746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5318125" y="1174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6994525" y="-3492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</a:p>
        </p:txBody>
      </p:sp>
      <p:sp>
        <p:nvSpPr>
          <p:cNvPr id="137230" name="Text Box 14"/>
          <p:cNvSpPr txBox="1">
            <a:spLocks noChangeArrowheads="1"/>
          </p:cNvSpPr>
          <p:nvPr/>
        </p:nvSpPr>
        <p:spPr bwMode="auto">
          <a:xfrm>
            <a:off x="898525" y="247967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</a:p>
        </p:txBody>
      </p:sp>
      <p:sp>
        <p:nvSpPr>
          <p:cNvPr id="137231" name="Text Box 15"/>
          <p:cNvSpPr txBox="1">
            <a:spLocks noChangeArrowheads="1"/>
          </p:cNvSpPr>
          <p:nvPr/>
        </p:nvSpPr>
        <p:spPr bwMode="auto">
          <a:xfrm>
            <a:off x="593725" y="40798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137232" name="Text Box 16"/>
          <p:cNvSpPr txBox="1">
            <a:spLocks noChangeArrowheads="1"/>
          </p:cNvSpPr>
          <p:nvPr/>
        </p:nvSpPr>
        <p:spPr bwMode="auto">
          <a:xfrm>
            <a:off x="1508125" y="4613275"/>
            <a:ext cx="38258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7315200" cy="66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0" y="1828800"/>
            <a:ext cx="3175000" cy="1198563"/>
            <a:chOff x="1248" y="1392"/>
            <a:chExt cx="2000" cy="755"/>
          </a:xfrm>
        </p:grpSpPr>
        <p:sp>
          <p:nvSpPr>
            <p:cNvPr id="35855" name="Text Box 10"/>
            <p:cNvSpPr txBox="1">
              <a:spLocks noChangeArrowheads="1"/>
            </p:cNvSpPr>
            <p:nvPr/>
          </p:nvSpPr>
          <p:spPr bwMode="auto">
            <a:xfrm>
              <a:off x="1248" y="1801"/>
              <a:ext cx="2000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584" y="1392"/>
              <a:ext cx="265" cy="479"/>
              <a:chOff x="1640" y="1392"/>
              <a:chExt cx="265" cy="479"/>
            </a:xfrm>
          </p:grpSpPr>
          <p:sp>
            <p:nvSpPr>
              <p:cNvPr id="35857" name="Text Box 12"/>
              <p:cNvSpPr txBox="1">
                <a:spLocks noChangeArrowheads="1"/>
              </p:cNvSpPr>
              <p:nvPr/>
            </p:nvSpPr>
            <p:spPr bwMode="auto">
              <a:xfrm>
                <a:off x="1640" y="1392"/>
                <a:ext cx="265" cy="34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</a:pPr>
                <a:r>
                  <a:rPr lang="en-US" sz="2400">
                    <a:solidFill>
                      <a:schemeClr val="bg2"/>
                    </a:solidFill>
                    <a:effectLst/>
                  </a:rPr>
                  <a:t>O</a:t>
                </a:r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1749" y="1679"/>
                <a:ext cx="48" cy="192"/>
                <a:chOff x="432" y="3408"/>
                <a:chExt cx="48" cy="192"/>
              </a:xfrm>
            </p:grpSpPr>
            <p:sp>
              <p:nvSpPr>
                <p:cNvPr id="86030" name="Line 14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6031" name="Line 15"/>
                <p:cNvSpPr>
                  <a:spLocks noChangeShapeType="1"/>
                </p:cNvSpPr>
                <p:nvPr/>
              </p:nvSpPr>
              <p:spPr bwMode="auto">
                <a:xfrm>
                  <a:off x="480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2346325" y="-34925"/>
            <a:ext cx="34290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ii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3413125" y="-34925"/>
            <a:ext cx="2635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4784725" y="117475"/>
            <a:ext cx="42227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5546725" y="-34925"/>
            <a:ext cx="4413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6842125" y="-11112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</a:p>
        </p:txBody>
      </p:sp>
      <p:sp>
        <p:nvSpPr>
          <p:cNvPr id="86037" name="Text Box 21"/>
          <p:cNvSpPr txBox="1">
            <a:spLocks noChangeArrowheads="1"/>
          </p:cNvSpPr>
          <p:nvPr/>
        </p:nvSpPr>
        <p:spPr bwMode="auto">
          <a:xfrm>
            <a:off x="8366125" y="156527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</a:p>
        </p:txBody>
      </p:sp>
      <p:sp>
        <p:nvSpPr>
          <p:cNvPr id="86038" name="Text Box 22"/>
          <p:cNvSpPr txBox="1">
            <a:spLocks noChangeArrowheads="1"/>
          </p:cNvSpPr>
          <p:nvPr/>
        </p:nvSpPr>
        <p:spPr bwMode="auto">
          <a:xfrm>
            <a:off x="8061325" y="2479675"/>
            <a:ext cx="4413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</a:p>
        </p:txBody>
      </p:sp>
      <p:sp>
        <p:nvSpPr>
          <p:cNvPr id="86039" name="Text Box 23"/>
          <p:cNvSpPr txBox="1">
            <a:spLocks noChangeArrowheads="1"/>
          </p:cNvSpPr>
          <p:nvPr/>
        </p:nvSpPr>
        <p:spPr bwMode="auto">
          <a:xfrm>
            <a:off x="8061325" y="3089275"/>
            <a:ext cx="42227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</a:p>
        </p:txBody>
      </p:sp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8594725" y="4460875"/>
            <a:ext cx="2635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8137525" y="5222875"/>
            <a:ext cx="34290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7315200" cy="66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1828800"/>
            <a:ext cx="3175000" cy="1198563"/>
            <a:chOff x="1248" y="1392"/>
            <a:chExt cx="2000" cy="755"/>
          </a:xfrm>
        </p:grpSpPr>
        <p:sp>
          <p:nvSpPr>
            <p:cNvPr id="36875" name="Text Box 7"/>
            <p:cNvSpPr txBox="1">
              <a:spLocks noChangeArrowheads="1"/>
            </p:cNvSpPr>
            <p:nvPr/>
          </p:nvSpPr>
          <p:spPr bwMode="auto">
            <a:xfrm>
              <a:off x="1248" y="1801"/>
              <a:ext cx="2000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584" y="1392"/>
              <a:ext cx="265" cy="479"/>
              <a:chOff x="1640" y="1392"/>
              <a:chExt cx="265" cy="479"/>
            </a:xfrm>
          </p:grpSpPr>
          <p:sp>
            <p:nvSpPr>
              <p:cNvPr id="36877" name="Text Box 9"/>
              <p:cNvSpPr txBox="1">
                <a:spLocks noChangeArrowheads="1"/>
              </p:cNvSpPr>
              <p:nvPr/>
            </p:nvSpPr>
            <p:spPr bwMode="auto">
              <a:xfrm>
                <a:off x="1640" y="1392"/>
                <a:ext cx="265" cy="34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</a:pPr>
                <a:r>
                  <a:rPr lang="en-US" sz="2400">
                    <a:solidFill>
                      <a:schemeClr val="bg2"/>
                    </a:solidFill>
                    <a:effectLst/>
                  </a:rPr>
                  <a:t>O</a:t>
                </a: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749" y="1679"/>
                <a:ext cx="48" cy="192"/>
                <a:chOff x="432" y="3408"/>
                <a:chExt cx="48" cy="192"/>
              </a:xfrm>
            </p:grpSpPr>
            <p:sp>
              <p:nvSpPr>
                <p:cNvPr id="138251" name="Line 11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252" name="Line 12"/>
                <p:cNvSpPr>
                  <a:spLocks noChangeShapeType="1"/>
                </p:cNvSpPr>
                <p:nvPr/>
              </p:nvSpPr>
              <p:spPr bwMode="auto">
                <a:xfrm>
                  <a:off x="480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38253" name="Line 13"/>
          <p:cNvSpPr>
            <a:spLocks noChangeShapeType="1"/>
          </p:cNvSpPr>
          <p:nvPr/>
        </p:nvSpPr>
        <p:spPr bwMode="auto">
          <a:xfrm flipV="1">
            <a:off x="1600200" y="1066800"/>
            <a:ext cx="6172200" cy="5334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8254" name="Line 14"/>
          <p:cNvSpPr>
            <a:spLocks noChangeShapeType="1"/>
          </p:cNvSpPr>
          <p:nvPr/>
        </p:nvSpPr>
        <p:spPr bwMode="auto">
          <a:xfrm flipV="1">
            <a:off x="3429000" y="990600"/>
            <a:ext cx="0" cy="365760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8255" name="Line 15"/>
          <p:cNvSpPr>
            <a:spLocks noChangeShapeType="1"/>
          </p:cNvSpPr>
          <p:nvPr/>
        </p:nvSpPr>
        <p:spPr bwMode="auto">
          <a:xfrm>
            <a:off x="3581400" y="4800600"/>
            <a:ext cx="4114800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4403725" y="4232275"/>
            <a:ext cx="2252663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No connectivity</a:t>
            </a: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3489325" y="41275"/>
            <a:ext cx="2635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</a:p>
        </p:txBody>
      </p:sp>
      <p:sp>
        <p:nvSpPr>
          <p:cNvPr id="138258" name="Text Box 18"/>
          <p:cNvSpPr txBox="1">
            <a:spLocks noChangeArrowheads="1"/>
          </p:cNvSpPr>
          <p:nvPr/>
        </p:nvSpPr>
        <p:spPr bwMode="auto">
          <a:xfrm>
            <a:off x="8594725" y="4460875"/>
            <a:ext cx="2635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7315200" cy="66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1828800"/>
            <a:ext cx="3175000" cy="1198563"/>
            <a:chOff x="1248" y="1392"/>
            <a:chExt cx="2000" cy="755"/>
          </a:xfrm>
        </p:grpSpPr>
        <p:sp>
          <p:nvSpPr>
            <p:cNvPr id="37902" name="Text Box 7"/>
            <p:cNvSpPr txBox="1">
              <a:spLocks noChangeArrowheads="1"/>
            </p:cNvSpPr>
            <p:nvPr/>
          </p:nvSpPr>
          <p:spPr bwMode="auto">
            <a:xfrm>
              <a:off x="1248" y="1801"/>
              <a:ext cx="2000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584" y="1392"/>
              <a:ext cx="265" cy="479"/>
              <a:chOff x="1640" y="1392"/>
              <a:chExt cx="265" cy="479"/>
            </a:xfrm>
          </p:grpSpPr>
          <p:sp>
            <p:nvSpPr>
              <p:cNvPr id="37904" name="Text Box 9"/>
              <p:cNvSpPr txBox="1">
                <a:spLocks noChangeArrowheads="1"/>
              </p:cNvSpPr>
              <p:nvPr/>
            </p:nvSpPr>
            <p:spPr bwMode="auto">
              <a:xfrm>
                <a:off x="1640" y="1392"/>
                <a:ext cx="265" cy="34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</a:pPr>
                <a:r>
                  <a:rPr lang="en-US" sz="2400">
                    <a:solidFill>
                      <a:schemeClr val="bg2"/>
                    </a:solidFill>
                    <a:effectLst/>
                  </a:rPr>
                  <a:t>O</a:t>
                </a: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749" y="1679"/>
                <a:ext cx="48" cy="192"/>
                <a:chOff x="432" y="3408"/>
                <a:chExt cx="48" cy="192"/>
              </a:xfrm>
            </p:grpSpPr>
            <p:sp>
              <p:nvSpPr>
                <p:cNvPr id="139275" name="Line 11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9276" name="Line 12"/>
                <p:cNvSpPr>
                  <a:spLocks noChangeShapeType="1"/>
                </p:cNvSpPr>
                <p:nvPr/>
              </p:nvSpPr>
              <p:spPr bwMode="auto">
                <a:xfrm>
                  <a:off x="480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39277" name="Line 13"/>
          <p:cNvSpPr>
            <a:spLocks noChangeShapeType="1"/>
          </p:cNvSpPr>
          <p:nvPr/>
        </p:nvSpPr>
        <p:spPr bwMode="auto">
          <a:xfrm flipV="1">
            <a:off x="1600200" y="1066800"/>
            <a:ext cx="6172200" cy="5334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78" name="Line 14"/>
          <p:cNvSpPr>
            <a:spLocks noChangeShapeType="1"/>
          </p:cNvSpPr>
          <p:nvPr/>
        </p:nvSpPr>
        <p:spPr bwMode="auto">
          <a:xfrm flipV="1">
            <a:off x="3429000" y="990600"/>
            <a:ext cx="0" cy="365760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79" name="Line 15"/>
          <p:cNvSpPr>
            <a:spLocks noChangeShapeType="1"/>
          </p:cNvSpPr>
          <p:nvPr/>
        </p:nvSpPr>
        <p:spPr bwMode="auto">
          <a:xfrm>
            <a:off x="3581400" y="4800600"/>
            <a:ext cx="4114800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81" name="Line 17"/>
          <p:cNvSpPr>
            <a:spLocks noChangeShapeType="1"/>
          </p:cNvSpPr>
          <p:nvPr/>
        </p:nvSpPr>
        <p:spPr bwMode="auto">
          <a:xfrm>
            <a:off x="2895600" y="5486400"/>
            <a:ext cx="1981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82" name="Line 18"/>
          <p:cNvSpPr>
            <a:spLocks noChangeShapeType="1"/>
          </p:cNvSpPr>
          <p:nvPr/>
        </p:nvSpPr>
        <p:spPr bwMode="auto">
          <a:xfrm flipV="1">
            <a:off x="5105400" y="3657600"/>
            <a:ext cx="0" cy="16002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83" name="Text Box 19"/>
          <p:cNvSpPr txBox="1">
            <a:spLocks noChangeArrowheads="1"/>
          </p:cNvSpPr>
          <p:nvPr/>
        </p:nvSpPr>
        <p:spPr bwMode="auto">
          <a:xfrm>
            <a:off x="3717925" y="4994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a)</a:t>
            </a:r>
          </a:p>
        </p:txBody>
      </p:sp>
      <p:sp>
        <p:nvSpPr>
          <p:cNvPr id="139284" name="Text Box 20"/>
          <p:cNvSpPr txBox="1">
            <a:spLocks noChangeArrowheads="1"/>
          </p:cNvSpPr>
          <p:nvPr/>
        </p:nvSpPr>
        <p:spPr bwMode="auto">
          <a:xfrm>
            <a:off x="5165725" y="4232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b)</a:t>
            </a:r>
          </a:p>
        </p:txBody>
      </p:sp>
      <p:sp>
        <p:nvSpPr>
          <p:cNvPr id="139285" name="Text Box 21"/>
          <p:cNvSpPr txBox="1">
            <a:spLocks noChangeArrowheads="1"/>
          </p:cNvSpPr>
          <p:nvPr/>
        </p:nvSpPr>
        <p:spPr bwMode="auto">
          <a:xfrm>
            <a:off x="8213725" y="5222875"/>
            <a:ext cx="34290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ii</a:t>
            </a:r>
          </a:p>
        </p:txBody>
      </p:sp>
      <p:sp>
        <p:nvSpPr>
          <p:cNvPr id="139286" name="Text Box 22"/>
          <p:cNvSpPr txBox="1">
            <a:spLocks noChangeArrowheads="1"/>
          </p:cNvSpPr>
          <p:nvPr/>
        </p:nvSpPr>
        <p:spPr bwMode="auto">
          <a:xfrm>
            <a:off x="4860925" y="41275"/>
            <a:ext cx="42227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7315200" cy="66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1828800"/>
            <a:ext cx="3175000" cy="1198563"/>
            <a:chOff x="1248" y="1392"/>
            <a:chExt cx="2000" cy="755"/>
          </a:xfrm>
        </p:grpSpPr>
        <p:sp>
          <p:nvSpPr>
            <p:cNvPr id="38929" name="Text Box 7"/>
            <p:cNvSpPr txBox="1">
              <a:spLocks noChangeArrowheads="1"/>
            </p:cNvSpPr>
            <p:nvPr/>
          </p:nvSpPr>
          <p:spPr bwMode="auto">
            <a:xfrm>
              <a:off x="1248" y="1801"/>
              <a:ext cx="2000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584" y="1392"/>
              <a:ext cx="265" cy="479"/>
              <a:chOff x="1640" y="1392"/>
              <a:chExt cx="265" cy="479"/>
            </a:xfrm>
          </p:grpSpPr>
          <p:sp>
            <p:nvSpPr>
              <p:cNvPr id="38931" name="Text Box 9"/>
              <p:cNvSpPr txBox="1">
                <a:spLocks noChangeArrowheads="1"/>
              </p:cNvSpPr>
              <p:nvPr/>
            </p:nvSpPr>
            <p:spPr bwMode="auto">
              <a:xfrm>
                <a:off x="1640" y="1392"/>
                <a:ext cx="265" cy="34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</a:pPr>
                <a:r>
                  <a:rPr lang="en-US" sz="2400">
                    <a:solidFill>
                      <a:schemeClr val="bg2"/>
                    </a:solidFill>
                    <a:effectLst/>
                  </a:rPr>
                  <a:t>O</a:t>
                </a: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749" y="1679"/>
                <a:ext cx="48" cy="192"/>
                <a:chOff x="432" y="3408"/>
                <a:chExt cx="48" cy="192"/>
              </a:xfrm>
            </p:grpSpPr>
            <p:sp>
              <p:nvSpPr>
                <p:cNvPr id="140299" name="Line 11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300" name="Line 12"/>
                <p:cNvSpPr>
                  <a:spLocks noChangeShapeType="1"/>
                </p:cNvSpPr>
                <p:nvPr/>
              </p:nvSpPr>
              <p:spPr bwMode="auto">
                <a:xfrm>
                  <a:off x="480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0301" name="Line 13"/>
          <p:cNvSpPr>
            <a:spLocks noChangeShapeType="1"/>
          </p:cNvSpPr>
          <p:nvPr/>
        </p:nvSpPr>
        <p:spPr bwMode="auto">
          <a:xfrm flipV="1">
            <a:off x="1600200" y="1066800"/>
            <a:ext cx="6172200" cy="5334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 flipV="1">
            <a:off x="3429000" y="990600"/>
            <a:ext cx="0" cy="365760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0303" name="Line 15"/>
          <p:cNvSpPr>
            <a:spLocks noChangeShapeType="1"/>
          </p:cNvSpPr>
          <p:nvPr/>
        </p:nvSpPr>
        <p:spPr bwMode="auto">
          <a:xfrm>
            <a:off x="3581400" y="4800600"/>
            <a:ext cx="4114800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0304" name="Line 16"/>
          <p:cNvSpPr>
            <a:spLocks noChangeShapeType="1"/>
          </p:cNvSpPr>
          <p:nvPr/>
        </p:nvSpPr>
        <p:spPr bwMode="auto">
          <a:xfrm>
            <a:off x="2895600" y="5486400"/>
            <a:ext cx="1981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0305" name="Line 17"/>
          <p:cNvSpPr>
            <a:spLocks noChangeShapeType="1"/>
          </p:cNvSpPr>
          <p:nvPr/>
        </p:nvSpPr>
        <p:spPr bwMode="auto">
          <a:xfrm flipV="1">
            <a:off x="5105400" y="3657600"/>
            <a:ext cx="0" cy="16002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0306" name="Text Box 18"/>
          <p:cNvSpPr txBox="1">
            <a:spLocks noChangeArrowheads="1"/>
          </p:cNvSpPr>
          <p:nvPr/>
        </p:nvSpPr>
        <p:spPr bwMode="auto">
          <a:xfrm>
            <a:off x="3717925" y="4994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a)</a:t>
            </a:r>
          </a:p>
        </p:txBody>
      </p:sp>
      <p:sp>
        <p:nvSpPr>
          <p:cNvPr id="140307" name="Text Box 19"/>
          <p:cNvSpPr txBox="1">
            <a:spLocks noChangeArrowheads="1"/>
          </p:cNvSpPr>
          <p:nvPr/>
        </p:nvSpPr>
        <p:spPr bwMode="auto">
          <a:xfrm>
            <a:off x="5165725" y="4232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b)</a:t>
            </a:r>
          </a:p>
        </p:txBody>
      </p:sp>
      <p:sp>
        <p:nvSpPr>
          <p:cNvPr id="140308" name="Line 20"/>
          <p:cNvSpPr>
            <a:spLocks noChangeShapeType="1"/>
          </p:cNvSpPr>
          <p:nvPr/>
        </p:nvSpPr>
        <p:spPr bwMode="auto">
          <a:xfrm>
            <a:off x="5257800" y="342900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0309" name="Text Box 21"/>
          <p:cNvSpPr txBox="1">
            <a:spLocks noChangeArrowheads="1"/>
          </p:cNvSpPr>
          <p:nvPr/>
        </p:nvSpPr>
        <p:spPr bwMode="auto">
          <a:xfrm>
            <a:off x="5105400" y="2743200"/>
            <a:ext cx="481013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c)</a:t>
            </a:r>
          </a:p>
        </p:txBody>
      </p:sp>
      <p:sp>
        <p:nvSpPr>
          <p:cNvPr id="140310" name="Text Box 22"/>
          <p:cNvSpPr txBox="1">
            <a:spLocks noChangeArrowheads="1"/>
          </p:cNvSpPr>
          <p:nvPr/>
        </p:nvSpPr>
        <p:spPr bwMode="auto">
          <a:xfrm>
            <a:off x="4860925" y="41275"/>
            <a:ext cx="42227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</a:p>
        </p:txBody>
      </p:sp>
      <p:sp>
        <p:nvSpPr>
          <p:cNvPr id="140311" name="Text Box 23"/>
          <p:cNvSpPr txBox="1">
            <a:spLocks noChangeArrowheads="1"/>
          </p:cNvSpPr>
          <p:nvPr/>
        </p:nvSpPr>
        <p:spPr bwMode="auto">
          <a:xfrm>
            <a:off x="8229600" y="3200400"/>
            <a:ext cx="42227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</a:p>
        </p:txBody>
      </p:sp>
      <p:sp>
        <p:nvSpPr>
          <p:cNvPr id="140312" name="Text Box 24"/>
          <p:cNvSpPr txBox="1">
            <a:spLocks noChangeArrowheads="1"/>
          </p:cNvSpPr>
          <p:nvPr/>
        </p:nvSpPr>
        <p:spPr bwMode="auto">
          <a:xfrm>
            <a:off x="5546725" y="41275"/>
            <a:ext cx="4413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7315200" cy="66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1828800"/>
            <a:ext cx="3175000" cy="1198563"/>
            <a:chOff x="1248" y="1392"/>
            <a:chExt cx="2000" cy="755"/>
          </a:xfrm>
        </p:grpSpPr>
        <p:sp>
          <p:nvSpPr>
            <p:cNvPr id="39957" name="Text Box 7"/>
            <p:cNvSpPr txBox="1">
              <a:spLocks noChangeArrowheads="1"/>
            </p:cNvSpPr>
            <p:nvPr/>
          </p:nvSpPr>
          <p:spPr bwMode="auto">
            <a:xfrm>
              <a:off x="1248" y="1801"/>
              <a:ext cx="2000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584" y="1392"/>
              <a:ext cx="265" cy="479"/>
              <a:chOff x="1640" y="1392"/>
              <a:chExt cx="265" cy="479"/>
            </a:xfrm>
          </p:grpSpPr>
          <p:sp>
            <p:nvSpPr>
              <p:cNvPr id="39959" name="Text Box 9"/>
              <p:cNvSpPr txBox="1">
                <a:spLocks noChangeArrowheads="1"/>
              </p:cNvSpPr>
              <p:nvPr/>
            </p:nvSpPr>
            <p:spPr bwMode="auto">
              <a:xfrm>
                <a:off x="1640" y="1392"/>
                <a:ext cx="265" cy="34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</a:pPr>
                <a:r>
                  <a:rPr lang="en-US" sz="2400">
                    <a:solidFill>
                      <a:schemeClr val="bg2"/>
                    </a:solidFill>
                    <a:effectLst/>
                  </a:rPr>
                  <a:t>O</a:t>
                </a: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749" y="1679"/>
                <a:ext cx="48" cy="192"/>
                <a:chOff x="432" y="3408"/>
                <a:chExt cx="48" cy="192"/>
              </a:xfrm>
            </p:grpSpPr>
            <p:sp>
              <p:nvSpPr>
                <p:cNvPr id="141323" name="Line 11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1324" name="Line 12"/>
                <p:cNvSpPr>
                  <a:spLocks noChangeShapeType="1"/>
                </p:cNvSpPr>
                <p:nvPr/>
              </p:nvSpPr>
              <p:spPr bwMode="auto">
                <a:xfrm>
                  <a:off x="480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1325" name="Line 13"/>
          <p:cNvSpPr>
            <a:spLocks noChangeShapeType="1"/>
          </p:cNvSpPr>
          <p:nvPr/>
        </p:nvSpPr>
        <p:spPr bwMode="auto">
          <a:xfrm flipV="1">
            <a:off x="1600200" y="1066800"/>
            <a:ext cx="6172200" cy="5334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26" name="Line 14"/>
          <p:cNvSpPr>
            <a:spLocks noChangeShapeType="1"/>
          </p:cNvSpPr>
          <p:nvPr/>
        </p:nvSpPr>
        <p:spPr bwMode="auto">
          <a:xfrm flipV="1">
            <a:off x="3429000" y="990600"/>
            <a:ext cx="0" cy="365760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27" name="Line 15"/>
          <p:cNvSpPr>
            <a:spLocks noChangeShapeType="1"/>
          </p:cNvSpPr>
          <p:nvPr/>
        </p:nvSpPr>
        <p:spPr bwMode="auto">
          <a:xfrm>
            <a:off x="3581400" y="4800600"/>
            <a:ext cx="4114800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28" name="Line 16"/>
          <p:cNvSpPr>
            <a:spLocks noChangeShapeType="1"/>
          </p:cNvSpPr>
          <p:nvPr/>
        </p:nvSpPr>
        <p:spPr bwMode="auto">
          <a:xfrm>
            <a:off x="2895600" y="5486400"/>
            <a:ext cx="1981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29" name="Line 17"/>
          <p:cNvSpPr>
            <a:spLocks noChangeShapeType="1"/>
          </p:cNvSpPr>
          <p:nvPr/>
        </p:nvSpPr>
        <p:spPr bwMode="auto">
          <a:xfrm flipV="1">
            <a:off x="5105400" y="3657600"/>
            <a:ext cx="0" cy="16002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30" name="Text Box 18"/>
          <p:cNvSpPr txBox="1">
            <a:spLocks noChangeArrowheads="1"/>
          </p:cNvSpPr>
          <p:nvPr/>
        </p:nvSpPr>
        <p:spPr bwMode="auto">
          <a:xfrm>
            <a:off x="3717925" y="4994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a)</a:t>
            </a:r>
          </a:p>
        </p:txBody>
      </p:sp>
      <p:sp>
        <p:nvSpPr>
          <p:cNvPr id="141331" name="Text Box 19"/>
          <p:cNvSpPr txBox="1">
            <a:spLocks noChangeArrowheads="1"/>
          </p:cNvSpPr>
          <p:nvPr/>
        </p:nvSpPr>
        <p:spPr bwMode="auto">
          <a:xfrm>
            <a:off x="5165725" y="4232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b)</a:t>
            </a:r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>
            <a:off x="5257800" y="342900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33" name="Text Box 21"/>
          <p:cNvSpPr txBox="1">
            <a:spLocks noChangeArrowheads="1"/>
          </p:cNvSpPr>
          <p:nvPr/>
        </p:nvSpPr>
        <p:spPr bwMode="auto">
          <a:xfrm>
            <a:off x="5029200" y="2819400"/>
            <a:ext cx="481013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c)</a:t>
            </a:r>
          </a:p>
        </p:txBody>
      </p:sp>
      <p:sp>
        <p:nvSpPr>
          <p:cNvPr id="141334" name="Line 22"/>
          <p:cNvSpPr>
            <a:spLocks noChangeShapeType="1"/>
          </p:cNvSpPr>
          <p:nvPr/>
        </p:nvSpPr>
        <p:spPr bwMode="auto">
          <a:xfrm flipV="1">
            <a:off x="5791200" y="2971800"/>
            <a:ext cx="0" cy="228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35" name="Text Box 23"/>
          <p:cNvSpPr txBox="1">
            <a:spLocks noChangeArrowheads="1"/>
          </p:cNvSpPr>
          <p:nvPr/>
        </p:nvSpPr>
        <p:spPr bwMode="auto">
          <a:xfrm>
            <a:off x="5943600" y="2971800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d)</a:t>
            </a:r>
          </a:p>
        </p:txBody>
      </p:sp>
      <p:sp>
        <p:nvSpPr>
          <p:cNvPr id="141336" name="Line 24"/>
          <p:cNvSpPr>
            <a:spLocks noChangeShapeType="1"/>
          </p:cNvSpPr>
          <p:nvPr/>
        </p:nvSpPr>
        <p:spPr bwMode="auto">
          <a:xfrm>
            <a:off x="5943600" y="2819400"/>
            <a:ext cx="7620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37" name="Text Box 25"/>
          <p:cNvSpPr txBox="1">
            <a:spLocks noChangeArrowheads="1"/>
          </p:cNvSpPr>
          <p:nvPr/>
        </p:nvSpPr>
        <p:spPr bwMode="auto">
          <a:xfrm>
            <a:off x="6080125" y="2327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e)</a:t>
            </a:r>
          </a:p>
        </p:txBody>
      </p:sp>
      <p:sp>
        <p:nvSpPr>
          <p:cNvPr id="141338" name="Text Box 26"/>
          <p:cNvSpPr txBox="1">
            <a:spLocks noChangeArrowheads="1"/>
          </p:cNvSpPr>
          <p:nvPr/>
        </p:nvSpPr>
        <p:spPr bwMode="auto">
          <a:xfrm>
            <a:off x="5546725" y="41275"/>
            <a:ext cx="4413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</a:p>
        </p:txBody>
      </p:sp>
      <p:sp>
        <p:nvSpPr>
          <p:cNvPr id="141339" name="Text Box 27"/>
          <p:cNvSpPr txBox="1">
            <a:spLocks noChangeArrowheads="1"/>
          </p:cNvSpPr>
          <p:nvPr/>
        </p:nvSpPr>
        <p:spPr bwMode="auto">
          <a:xfrm>
            <a:off x="8137525" y="2555875"/>
            <a:ext cx="44132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</a:p>
        </p:txBody>
      </p:sp>
      <p:sp>
        <p:nvSpPr>
          <p:cNvPr id="141340" name="Text Box 28"/>
          <p:cNvSpPr txBox="1">
            <a:spLocks noChangeArrowheads="1"/>
          </p:cNvSpPr>
          <p:nvPr/>
        </p:nvSpPr>
        <p:spPr bwMode="auto">
          <a:xfrm>
            <a:off x="6765925" y="-111125"/>
            <a:ext cx="3619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</a:t>
            </a:r>
            <a:r>
              <a:rPr lang="en-US" dirty="0" err="1" smtClean="0"/>
              <a:t>HETERonuclear</a:t>
            </a:r>
            <a:r>
              <a:rPr lang="en-US" dirty="0" smtClean="0"/>
              <a:t> decoupling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7315200" cy="66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1828800"/>
            <a:ext cx="3175000" cy="1198563"/>
            <a:chOff x="1248" y="1392"/>
            <a:chExt cx="2000" cy="755"/>
          </a:xfrm>
        </p:grpSpPr>
        <p:sp>
          <p:nvSpPr>
            <p:cNvPr id="40980" name="Text Box 7"/>
            <p:cNvSpPr txBox="1">
              <a:spLocks noChangeArrowheads="1"/>
            </p:cNvSpPr>
            <p:nvPr/>
          </p:nvSpPr>
          <p:spPr bwMode="auto">
            <a:xfrm>
              <a:off x="1248" y="1801"/>
              <a:ext cx="2000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584" y="1392"/>
              <a:ext cx="265" cy="479"/>
              <a:chOff x="1640" y="1392"/>
              <a:chExt cx="265" cy="479"/>
            </a:xfrm>
          </p:grpSpPr>
          <p:sp>
            <p:nvSpPr>
              <p:cNvPr id="40982" name="Text Box 9"/>
              <p:cNvSpPr txBox="1">
                <a:spLocks noChangeArrowheads="1"/>
              </p:cNvSpPr>
              <p:nvPr/>
            </p:nvSpPr>
            <p:spPr bwMode="auto">
              <a:xfrm>
                <a:off x="1640" y="1392"/>
                <a:ext cx="265" cy="34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</a:pPr>
                <a:r>
                  <a:rPr lang="en-US" sz="2400">
                    <a:solidFill>
                      <a:schemeClr val="bg2"/>
                    </a:solidFill>
                    <a:effectLst/>
                  </a:rPr>
                  <a:t>O</a:t>
                </a: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749" y="1679"/>
                <a:ext cx="48" cy="192"/>
                <a:chOff x="432" y="3408"/>
                <a:chExt cx="48" cy="192"/>
              </a:xfrm>
            </p:grpSpPr>
            <p:sp>
              <p:nvSpPr>
                <p:cNvPr id="142347" name="Line 11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2348" name="Line 12"/>
                <p:cNvSpPr>
                  <a:spLocks noChangeShapeType="1"/>
                </p:cNvSpPr>
                <p:nvPr/>
              </p:nvSpPr>
              <p:spPr bwMode="auto">
                <a:xfrm>
                  <a:off x="480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2349" name="Line 13"/>
          <p:cNvSpPr>
            <a:spLocks noChangeShapeType="1"/>
          </p:cNvSpPr>
          <p:nvPr/>
        </p:nvSpPr>
        <p:spPr bwMode="auto">
          <a:xfrm flipV="1">
            <a:off x="1600200" y="1066800"/>
            <a:ext cx="6172200" cy="5334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50" name="Line 14"/>
          <p:cNvSpPr>
            <a:spLocks noChangeShapeType="1"/>
          </p:cNvSpPr>
          <p:nvPr/>
        </p:nvSpPr>
        <p:spPr bwMode="auto">
          <a:xfrm flipV="1">
            <a:off x="3429000" y="990600"/>
            <a:ext cx="0" cy="365760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51" name="Line 15"/>
          <p:cNvSpPr>
            <a:spLocks noChangeShapeType="1"/>
          </p:cNvSpPr>
          <p:nvPr/>
        </p:nvSpPr>
        <p:spPr bwMode="auto">
          <a:xfrm>
            <a:off x="3581400" y="4800600"/>
            <a:ext cx="4114800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52" name="Line 16"/>
          <p:cNvSpPr>
            <a:spLocks noChangeShapeType="1"/>
          </p:cNvSpPr>
          <p:nvPr/>
        </p:nvSpPr>
        <p:spPr bwMode="auto">
          <a:xfrm>
            <a:off x="2895600" y="5486400"/>
            <a:ext cx="1981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53" name="Line 17"/>
          <p:cNvSpPr>
            <a:spLocks noChangeShapeType="1"/>
          </p:cNvSpPr>
          <p:nvPr/>
        </p:nvSpPr>
        <p:spPr bwMode="auto">
          <a:xfrm flipV="1">
            <a:off x="5105400" y="3657600"/>
            <a:ext cx="0" cy="16002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54" name="Text Box 18"/>
          <p:cNvSpPr txBox="1">
            <a:spLocks noChangeArrowheads="1"/>
          </p:cNvSpPr>
          <p:nvPr/>
        </p:nvSpPr>
        <p:spPr bwMode="auto">
          <a:xfrm>
            <a:off x="3717925" y="4994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a)</a:t>
            </a:r>
          </a:p>
        </p:txBody>
      </p:sp>
      <p:sp>
        <p:nvSpPr>
          <p:cNvPr id="142355" name="Text Box 19"/>
          <p:cNvSpPr txBox="1">
            <a:spLocks noChangeArrowheads="1"/>
          </p:cNvSpPr>
          <p:nvPr/>
        </p:nvSpPr>
        <p:spPr bwMode="auto">
          <a:xfrm>
            <a:off x="5165725" y="4232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b)</a:t>
            </a:r>
          </a:p>
        </p:txBody>
      </p:sp>
      <p:sp>
        <p:nvSpPr>
          <p:cNvPr id="142356" name="Line 20"/>
          <p:cNvSpPr>
            <a:spLocks noChangeShapeType="1"/>
          </p:cNvSpPr>
          <p:nvPr/>
        </p:nvSpPr>
        <p:spPr bwMode="auto">
          <a:xfrm>
            <a:off x="5257800" y="342900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57" name="Text Box 21"/>
          <p:cNvSpPr txBox="1">
            <a:spLocks noChangeArrowheads="1"/>
          </p:cNvSpPr>
          <p:nvPr/>
        </p:nvSpPr>
        <p:spPr bwMode="auto">
          <a:xfrm>
            <a:off x="5029200" y="2819400"/>
            <a:ext cx="481013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c)</a:t>
            </a:r>
          </a:p>
        </p:txBody>
      </p:sp>
      <p:sp>
        <p:nvSpPr>
          <p:cNvPr id="142358" name="Line 22"/>
          <p:cNvSpPr>
            <a:spLocks noChangeShapeType="1"/>
          </p:cNvSpPr>
          <p:nvPr/>
        </p:nvSpPr>
        <p:spPr bwMode="auto">
          <a:xfrm flipV="1">
            <a:off x="5791200" y="2971800"/>
            <a:ext cx="0" cy="228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59" name="Text Box 23"/>
          <p:cNvSpPr txBox="1">
            <a:spLocks noChangeArrowheads="1"/>
          </p:cNvSpPr>
          <p:nvPr/>
        </p:nvSpPr>
        <p:spPr bwMode="auto">
          <a:xfrm>
            <a:off x="5943600" y="2971800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d)</a:t>
            </a:r>
          </a:p>
        </p:txBody>
      </p:sp>
      <p:sp>
        <p:nvSpPr>
          <p:cNvPr id="142360" name="Line 24"/>
          <p:cNvSpPr>
            <a:spLocks noChangeShapeType="1"/>
          </p:cNvSpPr>
          <p:nvPr/>
        </p:nvSpPr>
        <p:spPr bwMode="auto">
          <a:xfrm>
            <a:off x="5943600" y="2819400"/>
            <a:ext cx="7620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61" name="Text Box 25"/>
          <p:cNvSpPr txBox="1">
            <a:spLocks noChangeArrowheads="1"/>
          </p:cNvSpPr>
          <p:nvPr/>
        </p:nvSpPr>
        <p:spPr bwMode="auto">
          <a:xfrm>
            <a:off x="6080125" y="2327275"/>
            <a:ext cx="5016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e)</a:t>
            </a:r>
          </a:p>
        </p:txBody>
      </p:sp>
      <p:sp>
        <p:nvSpPr>
          <p:cNvPr id="142362" name="Line 26"/>
          <p:cNvSpPr>
            <a:spLocks noChangeShapeType="1"/>
          </p:cNvSpPr>
          <p:nvPr/>
        </p:nvSpPr>
        <p:spPr bwMode="auto">
          <a:xfrm flipV="1">
            <a:off x="6858000" y="1981200"/>
            <a:ext cx="0" cy="609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63" name="Text Box 27"/>
          <p:cNvSpPr txBox="1">
            <a:spLocks noChangeArrowheads="1"/>
          </p:cNvSpPr>
          <p:nvPr/>
        </p:nvSpPr>
        <p:spPr bwMode="auto">
          <a:xfrm>
            <a:off x="6918325" y="1946275"/>
            <a:ext cx="40163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0" y="0"/>
          <a:ext cx="908793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787" name="Image" r:id="rId3" imgW="25752381" imgH="18374603" progId="">
                  <p:embed/>
                </p:oleObj>
              </mc:Choice>
              <mc:Fallback>
                <p:oleObj name="Image" r:id="rId3" imgW="25752381" imgH="1837460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8793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150" y="4062046"/>
            <a:ext cx="18478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133600" y="1090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42640" tIns="914112" rIns="1142640" bIns="914112">
            <a:spAutoFit/>
          </a:bodyPr>
          <a:lstStyle/>
          <a:p>
            <a:endParaRPr lang="en-US"/>
          </a:p>
        </p:txBody>
      </p:sp>
      <p:pic>
        <p:nvPicPr>
          <p:cNvPr id="13315" name="Picture 3" descr="dtbubgc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680" y="0"/>
            <a:ext cx="7145166" cy="6856208"/>
          </a:xfrm>
          <a:prstGeom prst="rect">
            <a:avLst/>
          </a:prstGeom>
          <a:noFill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20980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869950"/>
            <a:ext cx="700405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316038" y="406400"/>
            <a:ext cx="629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Phase Sensitive COSY            Phase Sensitive DQF-COSY*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0" y="6315075"/>
            <a:ext cx="343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*DQF: Double Quantum Filtered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9575" y="4522788"/>
            <a:ext cx="4614863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1068388"/>
            <a:ext cx="359727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054350" y="263525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Phase Sensitive DQF-COSY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975" y="1266825"/>
            <a:ext cx="4056063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381500" y="289718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HDO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7348538" y="2868613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MeOD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5435600" y="717550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Suppressed by DQF</a:t>
            </a:r>
          </a:p>
        </p:txBody>
      </p:sp>
      <p:sp>
        <p:nvSpPr>
          <p:cNvPr id="19464" name="Line 10"/>
          <p:cNvSpPr>
            <a:spLocks noChangeShapeType="1"/>
          </p:cNvSpPr>
          <p:nvPr/>
        </p:nvSpPr>
        <p:spPr bwMode="auto">
          <a:xfrm flipH="1">
            <a:off x="5035550" y="1082675"/>
            <a:ext cx="52070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Line 11"/>
          <p:cNvSpPr>
            <a:spLocks noChangeShapeType="1"/>
          </p:cNvSpPr>
          <p:nvPr/>
        </p:nvSpPr>
        <p:spPr bwMode="auto">
          <a:xfrm>
            <a:off x="7075488" y="1096963"/>
            <a:ext cx="254000" cy="873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Rectangle 12"/>
          <p:cNvSpPr>
            <a:spLocks noChangeArrowheads="1"/>
          </p:cNvSpPr>
          <p:nvPr/>
        </p:nvSpPr>
        <p:spPr bwMode="auto">
          <a:xfrm>
            <a:off x="0" y="5137150"/>
            <a:ext cx="893921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1D double-quantum filtration of the spectrum of the peptide </a:t>
            </a:r>
            <a:r>
              <a:rPr lang="en-US" dirty="0" err="1"/>
              <a:t>Leu-enkephalin</a:t>
            </a:r>
            <a:r>
              <a:rPr lang="en-US" dirty="0"/>
              <a:t> 5.4 in CD</a:t>
            </a:r>
            <a:r>
              <a:rPr lang="en-US" baseline="-25000" dirty="0"/>
              <a:t>3</a:t>
            </a:r>
            <a:r>
              <a:rPr lang="en-US" dirty="0"/>
              <a:t>OD. The singlet resonances of the solvent, truncated in the conventional 1D spectrum (a), have been filtered out in (b). The remaining peaks in (b) display the</a:t>
            </a:r>
          </a:p>
          <a:p>
            <a:r>
              <a:rPr lang="en-US" dirty="0"/>
              <a:t>characteristic </a:t>
            </a:r>
            <a:r>
              <a:rPr lang="en-US" b="1" dirty="0">
                <a:solidFill>
                  <a:srgbClr val="3399FF"/>
                </a:solidFill>
              </a:rPr>
              <a:t>anti-phase </a:t>
            </a:r>
            <a:r>
              <a:rPr lang="en-US" b="1" dirty="0" err="1">
                <a:solidFill>
                  <a:srgbClr val="3399FF"/>
                </a:solidFill>
              </a:rPr>
              <a:t>multiplet</a:t>
            </a:r>
            <a:r>
              <a:rPr lang="en-US" b="1" dirty="0">
                <a:solidFill>
                  <a:srgbClr val="3399FF"/>
                </a:solidFill>
              </a:rPr>
              <a:t> structure</a:t>
            </a:r>
            <a:r>
              <a:rPr lang="en-US" dirty="0"/>
              <a:t> (which may be masked by magnitude calculation if desired</a:t>
            </a:r>
          </a:p>
        </p:txBody>
      </p:sp>
      <p:sp>
        <p:nvSpPr>
          <p:cNvPr id="19467" name="Oval 13"/>
          <p:cNvSpPr>
            <a:spLocks noChangeArrowheads="1"/>
          </p:cNvSpPr>
          <p:nvPr/>
        </p:nvSpPr>
        <p:spPr bwMode="auto">
          <a:xfrm>
            <a:off x="6134100" y="1209675"/>
            <a:ext cx="885825" cy="1941513"/>
          </a:xfrm>
          <a:prstGeom prst="ellipse">
            <a:avLst/>
          </a:prstGeom>
          <a:noFill/>
          <a:ln w="28575">
            <a:solidFill>
              <a:srgbClr val="3399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Text Box 14"/>
          <p:cNvSpPr txBox="1">
            <a:spLocks noChangeArrowheads="1"/>
          </p:cNvSpPr>
          <p:nvPr/>
        </p:nvSpPr>
        <p:spPr bwMode="auto">
          <a:xfrm>
            <a:off x="3143250" y="4557713"/>
            <a:ext cx="320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Antiphase Absortive Structure</a:t>
            </a:r>
          </a:p>
        </p:txBody>
      </p:sp>
      <p:sp>
        <p:nvSpPr>
          <p:cNvPr id="19469" name="Line 15"/>
          <p:cNvSpPr>
            <a:spLocks noChangeShapeType="1"/>
          </p:cNvSpPr>
          <p:nvPr/>
        </p:nvSpPr>
        <p:spPr bwMode="auto">
          <a:xfrm flipV="1">
            <a:off x="5457825" y="2870200"/>
            <a:ext cx="688975" cy="167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263" y="754063"/>
            <a:ext cx="7004050" cy="610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760538" y="223838"/>
            <a:ext cx="565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99FF"/>
                </a:solidFill>
              </a:rPr>
              <a:t>Multiplets Structure in Phase Sensitive DQF COSY</a:t>
            </a: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3427413" y="4321175"/>
            <a:ext cx="202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AMX Spin System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6100763" y="2797175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AX Spin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447675"/>
            <a:ext cx="5427663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128963" y="139700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99FF"/>
                </a:solidFill>
              </a:rPr>
              <a:t>High Resolution DQF COSY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4313" y="2781300"/>
            <a:ext cx="3403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3987800" y="192088"/>
            <a:ext cx="103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99FF"/>
                </a:solidFill>
              </a:rPr>
              <a:t>COSY-</a:t>
            </a:r>
            <a:r>
              <a:rPr lang="en-US" b="1">
                <a:solidFill>
                  <a:srgbClr val="3399FF"/>
                </a:solidFill>
                <a:latin typeface="Symbol" pitchFamily="18" charset="2"/>
              </a:rPr>
              <a:t>b</a:t>
            </a: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38" y="708025"/>
            <a:ext cx="33940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3903663" y="10033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 the COSY-</a:t>
            </a:r>
            <a:r>
              <a:rPr lang="en-US">
                <a:latin typeface="Symbol" pitchFamily="18" charset="2"/>
              </a:rPr>
              <a:t>b</a:t>
            </a:r>
            <a:r>
              <a:rPr lang="en-US"/>
              <a:t>  experiment, the  mixing pulse is usually set to 45</a:t>
            </a:r>
            <a:r>
              <a:rPr lang="en-US" baseline="30000"/>
              <a:t>o</a:t>
            </a:r>
            <a:r>
              <a:rPr lang="en-US"/>
              <a:t> or 60</a:t>
            </a:r>
            <a:r>
              <a:rPr lang="en-US" baseline="30000"/>
              <a:t>o</a:t>
            </a:r>
            <a:endParaRPr lang="en-US"/>
          </a:p>
        </p:txBody>
      </p:sp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0" y="2255838"/>
            <a:ext cx="69024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2046288" y="6380163"/>
            <a:ext cx="498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V</a:t>
            </a:r>
            <a:r>
              <a:rPr lang="en-US"/>
              <a:t>: Vecinal </a:t>
            </a:r>
            <a:r>
              <a:rPr lang="en-US" i="1"/>
              <a:t>J</a:t>
            </a:r>
            <a:r>
              <a:rPr lang="en-US"/>
              <a:t> (Positive), </a:t>
            </a:r>
            <a:r>
              <a:rPr lang="en-US">
                <a:solidFill>
                  <a:srgbClr val="FF6600"/>
                </a:solidFill>
              </a:rPr>
              <a:t>G</a:t>
            </a:r>
            <a:r>
              <a:rPr lang="en-US"/>
              <a:t>: Geminal </a:t>
            </a:r>
            <a:r>
              <a:rPr lang="en-US" i="1"/>
              <a:t>J</a:t>
            </a:r>
            <a:r>
              <a:rPr lang="en-US"/>
              <a:t> (Negative)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132013" y="0"/>
            <a:ext cx="471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99FF"/>
                </a:solidFill>
              </a:rPr>
              <a:t>Delayed COSY: detecting small couplings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0538"/>
            <a:ext cx="38512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3917950" y="492125"/>
            <a:ext cx="50244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The delayed (or longrange) COSY sequence. Additional fixed delays are inserted into the basic COSY sequence to enhance the appearance of correlations from small couplings.</a:t>
            </a:r>
          </a:p>
        </p:txBody>
      </p:sp>
      <p:pic>
        <p:nvPicPr>
          <p:cNvPr id="2458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7800"/>
            <a:ext cx="5699125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3638" y="2824163"/>
            <a:ext cx="222408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273050" y="6297613"/>
            <a:ext cx="5473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COSY-90                       Delayed COSY (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 = 200ms)</a:t>
            </a:r>
          </a:p>
        </p:txBody>
      </p:sp>
      <p:sp>
        <p:nvSpPr>
          <p:cNvPr id="24584" name="Oval 13"/>
          <p:cNvSpPr>
            <a:spLocks noChangeArrowheads="1"/>
          </p:cNvSpPr>
          <p:nvPr/>
        </p:nvSpPr>
        <p:spPr bwMode="auto">
          <a:xfrm>
            <a:off x="4276725" y="5133975"/>
            <a:ext cx="674688" cy="4937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4"/>
          <p:cNvSpPr>
            <a:spLocks noChangeShapeType="1"/>
          </p:cNvSpPr>
          <p:nvPr/>
        </p:nvSpPr>
        <p:spPr bwMode="auto">
          <a:xfrm>
            <a:off x="4937125" y="5529263"/>
            <a:ext cx="1477963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Rectangle 15"/>
          <p:cNvSpPr>
            <a:spLocks noChangeArrowheads="1"/>
          </p:cNvSpPr>
          <p:nvPr/>
        </p:nvSpPr>
        <p:spPr bwMode="auto">
          <a:xfrm>
            <a:off x="6523038" y="5707063"/>
            <a:ext cx="226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small </a:t>
            </a:r>
            <a:r>
              <a:rPr lang="en-US" i="1"/>
              <a:t>J</a:t>
            </a:r>
            <a:r>
              <a:rPr lang="en-US"/>
              <a:t>’s (1 Hz),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4" name="Object 0"/>
          <p:cNvGraphicFramePr>
            <a:graphicFrameLocks noChangeAspect="1"/>
          </p:cNvGraphicFramePr>
          <p:nvPr/>
        </p:nvGraphicFramePr>
        <p:xfrm>
          <a:off x="801858" y="119241"/>
          <a:ext cx="6665742" cy="6651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1" name="PhotoImpact" r:id="rId3" imgW="4183388" imgH="4174244" progId="">
                  <p:embed/>
                </p:oleObj>
              </mc:Choice>
              <mc:Fallback>
                <p:oleObj name="PhotoImpact" r:id="rId3" imgW="4183388" imgH="417424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858" y="119241"/>
                        <a:ext cx="6665742" cy="6651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dirty="0" smtClean="0"/>
              <a:t>Consisted of: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CPD: Carbon proton decoupled or Broad band H decoupling C-NMR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Gated decoupling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Inverse Gated decoupling</a:t>
            </a:r>
          </a:p>
          <a:p>
            <a:pPr marL="514350" indent="-514350" algn="ctr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All of the above methods have discussed in previous 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454275" y="0"/>
          <a:ext cx="66897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2" name="PhotoImpact" r:id="rId3" imgW="4413326" imgH="4524574" progId="">
                  <p:embed/>
                </p:oleObj>
              </mc:Choice>
              <mc:Fallback>
                <p:oleObj name="PhotoImpact" r:id="rId3" imgW="4413326" imgH="452457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275" y="0"/>
                        <a:ext cx="66897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143000" y="11430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COSY</a:t>
            </a: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304800" y="1752600"/>
          <a:ext cx="2093913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3" name="PhotoImpact" r:id="rId5" imgW="2093803" imgH="1459748" progId="">
                  <p:embed/>
                </p:oleObj>
              </mc:Choice>
              <mc:Fallback>
                <p:oleObj name="PhotoImpact" r:id="rId5" imgW="2093803" imgH="145974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52600"/>
                        <a:ext cx="2093913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632075" y="0"/>
          <a:ext cx="65119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36" name="PhotoImpact" r:id="rId3" imgW="4209118" imgH="4432950" progId="">
                  <p:embed/>
                </p:oleObj>
              </mc:Choice>
              <mc:Fallback>
                <p:oleObj name="PhotoImpact" r:id="rId3" imgW="4209118" imgH="443295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075" y="0"/>
                        <a:ext cx="65119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143000" y="1143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DQF-COSY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152400" y="2362200"/>
          <a:ext cx="2093913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37" name="PhotoImpact" r:id="rId5" imgW="2093803" imgH="1459748" progId="">
                  <p:embed/>
                </p:oleObj>
              </mc:Choice>
              <mc:Fallback>
                <p:oleObj name="PhotoImpact" r:id="rId5" imgW="2093803" imgH="145974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62200"/>
                        <a:ext cx="2093913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7950" y="0"/>
          <a:ext cx="90360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59" name="Bitmap Image" r:id="rId3" imgW="23104762" imgH="11298227" progId="PBrush">
                  <p:embed/>
                </p:oleObj>
              </mc:Choice>
              <mc:Fallback>
                <p:oleObj name="Bitmap Image" r:id="rId3" imgW="23104762" imgH="11298227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0"/>
                        <a:ext cx="90360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6516688" y="64611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i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1937" name="Text Box 17"/>
          <p:cNvSpPr txBox="1">
            <a:spLocks noChangeArrowheads="1"/>
          </p:cNvSpPr>
          <p:nvPr/>
        </p:nvSpPr>
        <p:spPr bwMode="auto">
          <a:xfrm>
            <a:off x="8316913" y="3500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i="1">
                <a:solidFill>
                  <a:srgbClr val="FF0000"/>
                </a:solidFill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906" y="0"/>
            <a:ext cx="7709096" cy="68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18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93375"/>
            <a:ext cx="3263879" cy="142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10. </a:t>
            </a:r>
            <a:r>
              <a:rPr lang="en-US" sz="4400" dirty="0" smtClean="0"/>
              <a:t>COSY (</a:t>
            </a:r>
            <a:r>
              <a:rPr lang="en-US" sz="4400" dirty="0" err="1" smtClean="0"/>
              <a:t>heteronuclear:HETCOR</a:t>
            </a:r>
            <a:r>
              <a:rPr lang="en-US" sz="4400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427730"/>
            <a:ext cx="7239000" cy="484632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/>
              <a:t>HETCOR (</a:t>
            </a:r>
            <a:r>
              <a:rPr lang="en-US" b="1" dirty="0" err="1" smtClean="0"/>
              <a:t>Heteronuclear</a:t>
            </a:r>
            <a:r>
              <a:rPr lang="en-US" b="1" dirty="0" smtClean="0"/>
              <a:t> Correlation)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en-US" dirty="0" smtClean="0"/>
              <a:t>Correlating coupled </a:t>
            </a:r>
            <a:r>
              <a:rPr lang="en-US" dirty="0" err="1" smtClean="0"/>
              <a:t>heteronuclear</a:t>
            </a:r>
            <a:r>
              <a:rPr lang="en-US" dirty="0" smtClean="0"/>
              <a:t> spins across a single bond. Employs detection of the lower- nuclide, typically </a:t>
            </a:r>
            <a:r>
              <a:rPr lang="en-US" baseline="30000" dirty="0" smtClean="0"/>
              <a:t>13</a:t>
            </a:r>
            <a:r>
              <a:rPr lang="en-US" dirty="0" smtClean="0"/>
              <a:t>C, so has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significantly lower sensitivity than inverse techniques. Benefits from high resolution in </a:t>
            </a:r>
            <a:r>
              <a:rPr lang="en-US" baseline="30000" dirty="0" smtClean="0"/>
              <a:t>13</a:t>
            </a:r>
            <a:r>
              <a:rPr lang="en-US" dirty="0" smtClean="0"/>
              <a:t>C dimension, so may find use when this is critical, otherwise superseded by above methods.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524000"/>
          </a:xfrm>
        </p:spPr>
        <p:txBody>
          <a:bodyPr/>
          <a:lstStyle/>
          <a:p>
            <a:pPr eaLnBrk="1" hangingPunct="1"/>
            <a:r>
              <a:rPr lang="en-US" sz="4400" b="1" smtClean="0">
                <a:solidFill>
                  <a:schemeClr val="tx1"/>
                </a:solidFill>
                <a:latin typeface="Times" pitchFamily="-108" charset="0"/>
              </a:rPr>
              <a:t>Advantages of</a:t>
            </a:r>
            <a:br>
              <a:rPr lang="en-US" sz="4400" b="1" smtClean="0">
                <a:solidFill>
                  <a:schemeClr val="tx1"/>
                </a:solidFill>
                <a:latin typeface="Times" pitchFamily="-108" charset="0"/>
              </a:rPr>
            </a:br>
            <a:r>
              <a:rPr lang="en-US" sz="4400" b="1" smtClean="0">
                <a:solidFill>
                  <a:schemeClr val="tx1"/>
                </a:solidFill>
                <a:latin typeface="Times" pitchFamily="-108" charset="0"/>
              </a:rPr>
              <a:t>Heteronuclear nD NMR</a:t>
            </a:r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457200" y="1912938"/>
            <a:ext cx="838200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75000"/>
              </a:spcBef>
              <a:spcAft>
                <a:spcPct val="85000"/>
              </a:spcAft>
              <a:tabLst>
                <a:tab pos="684213" algn="l"/>
              </a:tabLst>
            </a:pPr>
            <a:r>
              <a:rPr lang="en-US" sz="3200" i="1" dirty="0">
                <a:solidFill>
                  <a:srgbClr val="0000FF"/>
                </a:solidFill>
                <a:latin typeface="Times New Roman" pitchFamily="-108" charset="0"/>
              </a:rPr>
              <a:t>Uses a second nucleus to resolve overlap of the first: chemical shift of each nucleus is sensitive to different factors</a:t>
            </a:r>
          </a:p>
          <a:p>
            <a:pPr>
              <a:spcAft>
                <a:spcPct val="85000"/>
              </a:spcAft>
              <a:tabLst>
                <a:tab pos="684213" algn="l"/>
              </a:tabLst>
            </a:pPr>
            <a:r>
              <a:rPr lang="en-US" sz="3200" i="1" dirty="0">
                <a:solidFill>
                  <a:srgbClr val="0000FF"/>
                </a:solidFill>
                <a:latin typeface="Times New Roman" pitchFamily="-108" charset="0"/>
              </a:rPr>
              <a:t>More information to identify resonances</a:t>
            </a:r>
          </a:p>
          <a:p>
            <a:pPr>
              <a:spcAft>
                <a:spcPct val="85000"/>
              </a:spcAft>
              <a:tabLst>
                <a:tab pos="684213" algn="l"/>
              </a:tabLst>
            </a:pPr>
            <a:r>
              <a:rPr lang="en-US" sz="3200" i="1" u="sng" dirty="0">
                <a:solidFill>
                  <a:srgbClr val="0000FF"/>
                </a:solidFill>
                <a:latin typeface="Times New Roman" pitchFamily="-108" charset="0"/>
              </a:rPr>
              <a:t>Less sensitive to MW because this strategy uses large 1 and 2-bond scalar couplings </a:t>
            </a:r>
            <a:endParaRPr lang="en-US" sz="32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 bldLvl="2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769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93458"/>
            <a:ext cx="8128307" cy="335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br>
              <a:rPr lang="en-US" sz="3200" b="1" dirty="0" smtClean="0">
                <a:solidFill>
                  <a:srgbClr val="7030A0"/>
                </a:solidFill>
              </a:rPr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1498209" cy="89463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1. CPD</a:t>
            </a:r>
            <a:endParaRPr lang="en-US" dirty="0"/>
          </a:p>
        </p:txBody>
      </p:sp>
      <p:pic>
        <p:nvPicPr>
          <p:cNvPr id="512002" name="Picture 2" descr="Picture 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060" y="1030221"/>
            <a:ext cx="3621063" cy="561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507412" cy="863600"/>
          </a:xfrm>
        </p:spPr>
        <p:txBody>
          <a:bodyPr>
            <a:normAutofit fontScale="90000"/>
          </a:bodyPr>
          <a:lstStyle/>
          <a:p>
            <a:r>
              <a:rPr lang="en-GB" sz="3200" b="1">
                <a:solidFill>
                  <a:srgbClr val="FF0000"/>
                </a:solidFill>
                <a:latin typeface="Arial Black" pitchFamily="34" charset="0"/>
              </a:rPr>
              <a:t>HETCOR spectrum of 2-methyl-3-pentanone</a:t>
            </a:r>
          </a:p>
        </p:txBody>
      </p:sp>
      <p:graphicFrame>
        <p:nvGraphicFramePr>
          <p:cNvPr id="32784" name="Object 16"/>
          <p:cNvGraphicFramePr>
            <a:graphicFrameLocks noGrp="1" noChangeAspect="1"/>
          </p:cNvGraphicFramePr>
          <p:nvPr>
            <p:ph sz="half" idx="2"/>
          </p:nvPr>
        </p:nvGraphicFramePr>
        <p:xfrm>
          <a:off x="34925" y="1196975"/>
          <a:ext cx="9109075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83" name="Bitmap Image" r:id="rId3" imgW="16047619" imgH="9380952" progId="PBrush">
                  <p:embed/>
                </p:oleObj>
              </mc:Choice>
              <mc:Fallback>
                <p:oleObj name="Bitmap Image" r:id="rId3" imgW="16047619" imgH="9380952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1196975"/>
                        <a:ext cx="9109075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62238" y="47974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i="1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5110163" y="141287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i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7402513" y="1341438"/>
            <a:ext cx="554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CH</a:t>
            </a:r>
            <a:r>
              <a:rPr lang="en-GB" b="1" baseline="-25000"/>
              <a:t>3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6178550" y="1052513"/>
            <a:ext cx="554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CH</a:t>
            </a:r>
            <a:r>
              <a:rPr lang="en-GB" b="1" baseline="-25000"/>
              <a:t>3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4335463" y="1341438"/>
            <a:ext cx="554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CH</a:t>
            </a:r>
            <a:r>
              <a:rPr lang="en-GB" b="1" baseline="-25000"/>
              <a:t>2</a:t>
            </a: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3543300" y="1341438"/>
            <a:ext cx="47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704850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1200" y="1981200"/>
            <a:ext cx="3175000" cy="1198563"/>
            <a:chOff x="1248" y="1392"/>
            <a:chExt cx="2000" cy="755"/>
          </a:xfrm>
        </p:grpSpPr>
        <p:sp>
          <p:nvSpPr>
            <p:cNvPr id="44063" name="Text Box 5"/>
            <p:cNvSpPr txBox="1">
              <a:spLocks noChangeArrowheads="1"/>
            </p:cNvSpPr>
            <p:nvPr/>
          </p:nvSpPr>
          <p:spPr bwMode="auto">
            <a:xfrm>
              <a:off x="1248" y="1801"/>
              <a:ext cx="2000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2</a:t>
              </a:r>
              <a:r>
                <a:rPr lang="en-US" sz="2400">
                  <a:solidFill>
                    <a:schemeClr val="bg2"/>
                  </a:solidFill>
                  <a:effectLst/>
                </a:rPr>
                <a:t>CH</a:t>
              </a:r>
              <a:r>
                <a:rPr lang="en-US" sz="2400" baseline="-25000">
                  <a:solidFill>
                    <a:schemeClr val="bg2"/>
                  </a:solidFill>
                  <a:effectLst/>
                </a:rPr>
                <a:t>3</a:t>
              </a: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584" y="1392"/>
              <a:ext cx="265" cy="479"/>
              <a:chOff x="1640" y="1392"/>
              <a:chExt cx="265" cy="479"/>
            </a:xfrm>
          </p:grpSpPr>
          <p:sp>
            <p:nvSpPr>
              <p:cNvPr id="44065" name="Text Box 7"/>
              <p:cNvSpPr txBox="1">
                <a:spLocks noChangeArrowheads="1"/>
              </p:cNvSpPr>
              <p:nvPr/>
            </p:nvSpPr>
            <p:spPr bwMode="auto">
              <a:xfrm>
                <a:off x="1640" y="1392"/>
                <a:ext cx="265" cy="34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</a:pPr>
                <a:r>
                  <a:rPr lang="en-US" sz="2400">
                    <a:solidFill>
                      <a:schemeClr val="bg2"/>
                    </a:solidFill>
                    <a:effectLst/>
                  </a:rPr>
                  <a:t>O</a:t>
                </a:r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749" y="1679"/>
                <a:ext cx="48" cy="192"/>
                <a:chOff x="432" y="3408"/>
                <a:chExt cx="48" cy="192"/>
              </a:xfrm>
            </p:grpSpPr>
            <p:sp>
              <p:nvSpPr>
                <p:cNvPr id="79881" name="Line 9"/>
                <p:cNvSpPr>
                  <a:spLocks noChangeShapeType="1"/>
                </p:cNvSpPr>
                <p:nvPr/>
              </p:nvSpPr>
              <p:spPr bwMode="auto">
                <a:xfrm>
                  <a:off x="432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9882" name="Line 10"/>
                <p:cNvSpPr>
                  <a:spLocks noChangeShapeType="1"/>
                </p:cNvSpPr>
                <p:nvPr/>
              </p:nvSpPr>
              <p:spPr bwMode="auto">
                <a:xfrm>
                  <a:off x="480" y="340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0" y="1965325"/>
            <a:ext cx="2422525" cy="2241550"/>
            <a:chOff x="2880" y="1238"/>
            <a:chExt cx="1526" cy="1412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3312" y="1440"/>
              <a:ext cx="960" cy="960"/>
              <a:chOff x="3312" y="1392"/>
              <a:chExt cx="960" cy="960"/>
            </a:xfrm>
          </p:grpSpPr>
          <p:sp>
            <p:nvSpPr>
              <p:cNvPr id="79884" name="Line 12"/>
              <p:cNvSpPr>
                <a:spLocks noChangeShapeType="1"/>
              </p:cNvSpPr>
              <p:nvPr/>
            </p:nvSpPr>
            <p:spPr bwMode="auto">
              <a:xfrm flipH="1">
                <a:off x="3312" y="1392"/>
                <a:ext cx="96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885" name="Line 13"/>
              <p:cNvSpPr>
                <a:spLocks noChangeShapeType="1"/>
              </p:cNvSpPr>
              <p:nvPr/>
            </p:nvSpPr>
            <p:spPr bwMode="auto">
              <a:xfrm rot="16200000" flipH="1">
                <a:off x="3792" y="1872"/>
                <a:ext cx="96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059" name="Text Box 14"/>
            <p:cNvSpPr txBox="1">
              <a:spLocks noChangeArrowheads="1"/>
            </p:cNvSpPr>
            <p:nvPr/>
          </p:nvSpPr>
          <p:spPr bwMode="auto">
            <a:xfrm>
              <a:off x="2880" y="1238"/>
              <a:ext cx="397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 b="1" baseline="30000">
                  <a:solidFill>
                    <a:schemeClr val="accent1"/>
                  </a:solidFill>
                  <a:effectLst/>
                </a:rPr>
                <a:t>13</a:t>
              </a:r>
              <a:r>
                <a:rPr lang="en-US" sz="2400" b="1">
                  <a:solidFill>
                    <a:schemeClr val="accent1"/>
                  </a:solidFill>
                  <a:effectLst/>
                </a:rPr>
                <a:t>C</a:t>
              </a:r>
            </a:p>
          </p:txBody>
        </p:sp>
        <p:sp>
          <p:nvSpPr>
            <p:cNvPr id="44060" name="Text Box 15"/>
            <p:cNvSpPr txBox="1">
              <a:spLocks noChangeArrowheads="1"/>
            </p:cNvSpPr>
            <p:nvPr/>
          </p:nvSpPr>
          <p:spPr bwMode="auto">
            <a:xfrm>
              <a:off x="4080" y="2304"/>
              <a:ext cx="326" cy="3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</a:pPr>
              <a:r>
                <a:rPr lang="en-US" sz="2400" b="1" baseline="30000">
                  <a:solidFill>
                    <a:schemeClr val="accent1"/>
                  </a:solidFill>
                  <a:effectLst/>
                </a:rPr>
                <a:t>1</a:t>
              </a:r>
              <a:r>
                <a:rPr lang="en-US" sz="2400" b="1">
                  <a:solidFill>
                    <a:schemeClr val="accent1"/>
                  </a:solidFill>
                  <a:effectLst/>
                </a:rPr>
                <a:t>H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905000" y="1981200"/>
            <a:ext cx="5257800" cy="4114800"/>
            <a:chOff x="1200" y="1248"/>
            <a:chExt cx="3312" cy="2592"/>
          </a:xfrm>
        </p:grpSpPr>
        <p:sp>
          <p:nvSpPr>
            <p:cNvPr id="79889" name="Line 17"/>
            <p:cNvSpPr>
              <a:spLocks noChangeShapeType="1"/>
            </p:cNvSpPr>
            <p:nvPr/>
          </p:nvSpPr>
          <p:spPr bwMode="auto">
            <a:xfrm>
              <a:off x="1200" y="1248"/>
              <a:ext cx="0" cy="254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0" name="Line 18"/>
            <p:cNvSpPr>
              <a:spLocks noChangeShapeType="1"/>
            </p:cNvSpPr>
            <p:nvPr/>
          </p:nvSpPr>
          <p:spPr bwMode="auto">
            <a:xfrm>
              <a:off x="1200" y="3840"/>
              <a:ext cx="331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267200" y="1981200"/>
            <a:ext cx="2971800" cy="3352800"/>
            <a:chOff x="2688" y="1248"/>
            <a:chExt cx="1872" cy="2112"/>
          </a:xfrm>
        </p:grpSpPr>
        <p:sp>
          <p:nvSpPr>
            <p:cNvPr id="79892" name="Line 20"/>
            <p:cNvSpPr>
              <a:spLocks noChangeShapeType="1"/>
            </p:cNvSpPr>
            <p:nvPr/>
          </p:nvSpPr>
          <p:spPr bwMode="auto">
            <a:xfrm>
              <a:off x="2688" y="1248"/>
              <a:ext cx="0" cy="206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3" name="Line 21"/>
            <p:cNvSpPr>
              <a:spLocks noChangeShapeType="1"/>
            </p:cNvSpPr>
            <p:nvPr/>
          </p:nvSpPr>
          <p:spPr bwMode="auto">
            <a:xfrm flipH="1">
              <a:off x="2688" y="3360"/>
              <a:ext cx="1872" cy="0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4953000" y="1981200"/>
            <a:ext cx="2286000" cy="1828800"/>
            <a:chOff x="3120" y="1248"/>
            <a:chExt cx="1440" cy="1152"/>
          </a:xfrm>
        </p:grpSpPr>
        <p:sp>
          <p:nvSpPr>
            <p:cNvPr id="79895" name="Line 23"/>
            <p:cNvSpPr>
              <a:spLocks noChangeShapeType="1"/>
            </p:cNvSpPr>
            <p:nvPr/>
          </p:nvSpPr>
          <p:spPr bwMode="auto">
            <a:xfrm>
              <a:off x="3120" y="1248"/>
              <a:ext cx="0" cy="110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6" name="Line 24"/>
            <p:cNvSpPr>
              <a:spLocks noChangeShapeType="1"/>
            </p:cNvSpPr>
            <p:nvPr/>
          </p:nvSpPr>
          <p:spPr bwMode="auto">
            <a:xfrm flipH="1">
              <a:off x="3120" y="2400"/>
              <a:ext cx="1440" cy="0"/>
            </a:xfrm>
            <a:prstGeom prst="line">
              <a:avLst/>
            </a:prstGeom>
            <a:noFill/>
            <a:ln w="38100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5562600" y="1981200"/>
            <a:ext cx="1600200" cy="1371600"/>
            <a:chOff x="3504" y="1248"/>
            <a:chExt cx="1008" cy="864"/>
          </a:xfrm>
        </p:grpSpPr>
        <p:sp>
          <p:nvSpPr>
            <p:cNvPr id="79898" name="Line 26"/>
            <p:cNvSpPr>
              <a:spLocks noChangeShapeType="1"/>
            </p:cNvSpPr>
            <p:nvPr/>
          </p:nvSpPr>
          <p:spPr bwMode="auto">
            <a:xfrm>
              <a:off x="3504" y="1248"/>
              <a:ext cx="0" cy="864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9" name="Line 27"/>
            <p:cNvSpPr>
              <a:spLocks noChangeShapeType="1"/>
            </p:cNvSpPr>
            <p:nvPr/>
          </p:nvSpPr>
          <p:spPr bwMode="auto">
            <a:xfrm flipH="1">
              <a:off x="3504" y="2064"/>
              <a:ext cx="1008" cy="0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6525" y="1716088"/>
            <a:ext cx="18415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907" name="Text Box 35"/>
          <p:cNvSpPr txBox="1">
            <a:spLocks noChangeArrowheads="1"/>
          </p:cNvSpPr>
          <p:nvPr/>
        </p:nvSpPr>
        <p:spPr bwMode="auto">
          <a:xfrm>
            <a:off x="7908925" y="1870075"/>
            <a:ext cx="361950" cy="549275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</a:p>
        </p:txBody>
      </p:sp>
      <p:sp>
        <p:nvSpPr>
          <p:cNvPr id="79909" name="Text Box 37"/>
          <p:cNvSpPr txBox="1">
            <a:spLocks noChangeArrowheads="1"/>
          </p:cNvSpPr>
          <p:nvPr/>
        </p:nvSpPr>
        <p:spPr bwMode="auto">
          <a:xfrm>
            <a:off x="7924800" y="2971800"/>
            <a:ext cx="441325" cy="549275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</a:p>
        </p:txBody>
      </p:sp>
      <p:sp>
        <p:nvSpPr>
          <p:cNvPr id="79910" name="Text Box 38"/>
          <p:cNvSpPr txBox="1">
            <a:spLocks noChangeArrowheads="1"/>
          </p:cNvSpPr>
          <p:nvPr/>
        </p:nvSpPr>
        <p:spPr bwMode="auto">
          <a:xfrm>
            <a:off x="7924800" y="3657600"/>
            <a:ext cx="422275" cy="549275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</a:p>
        </p:txBody>
      </p:sp>
      <p:sp>
        <p:nvSpPr>
          <p:cNvPr id="79911" name="Text Box 39"/>
          <p:cNvSpPr txBox="1">
            <a:spLocks noChangeArrowheads="1"/>
          </p:cNvSpPr>
          <p:nvPr/>
        </p:nvSpPr>
        <p:spPr bwMode="auto">
          <a:xfrm>
            <a:off x="8001000" y="5029200"/>
            <a:ext cx="263525" cy="549275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</a:p>
        </p:txBody>
      </p:sp>
      <p:sp>
        <p:nvSpPr>
          <p:cNvPr id="79912" name="Text Box 40"/>
          <p:cNvSpPr txBox="1">
            <a:spLocks noChangeArrowheads="1"/>
          </p:cNvSpPr>
          <p:nvPr/>
        </p:nvSpPr>
        <p:spPr bwMode="auto">
          <a:xfrm>
            <a:off x="7924800" y="5791200"/>
            <a:ext cx="342900" cy="549275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</a:t>
            </a:r>
          </a:p>
        </p:txBody>
      </p:sp>
      <p:sp>
        <p:nvSpPr>
          <p:cNvPr id="79913" name="Text Box 41"/>
          <p:cNvSpPr txBox="1">
            <a:spLocks noChangeArrowheads="1"/>
          </p:cNvSpPr>
          <p:nvPr/>
        </p:nvSpPr>
        <p:spPr bwMode="auto">
          <a:xfrm rot="5400000">
            <a:off x="7903369" y="3755231"/>
            <a:ext cx="1506538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H-NMR</a:t>
            </a:r>
          </a:p>
        </p:txBody>
      </p:sp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212725" y="727075"/>
            <a:ext cx="1641475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C-NMR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8" name="Object 0"/>
          <p:cNvGraphicFramePr>
            <a:graphicFrameLocks noChangeAspect="1"/>
          </p:cNvGraphicFramePr>
          <p:nvPr/>
        </p:nvGraphicFramePr>
        <p:xfrm>
          <a:off x="2057400" y="1581150"/>
          <a:ext cx="5410200" cy="527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43" name="PhotoImpact" r:id="rId3" imgW="3534163" imgH="3446857" progId="">
                  <p:embed/>
                </p:oleObj>
              </mc:Choice>
              <mc:Fallback>
                <p:oleObj name="PhotoImpact" r:id="rId3" imgW="3534163" imgH="344685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581150"/>
                        <a:ext cx="5410200" cy="527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z="3200"/>
              <a:t>C,H Correlation by Polarization Transfer (</a:t>
            </a:r>
            <a:r>
              <a:rPr lang="en-US" altLang="zh-TW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HETCOR</a:t>
            </a:r>
            <a:r>
              <a:rPr lang="en-US" altLang="zh-TW" sz="32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37" y="1913207"/>
            <a:ext cx="9125763" cy="30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11. </a:t>
            </a:r>
            <a:r>
              <a:rPr lang="en-US" sz="4400" dirty="0" smtClean="0"/>
              <a:t>HMQC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7268" y="3699803"/>
            <a:ext cx="6119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Related: </a:t>
            </a:r>
          </a:p>
          <a:p>
            <a:r>
              <a:rPr lang="en-US" sz="2800" b="1" dirty="0" smtClean="0"/>
              <a:t>BIRD (Bilinear rotation decoupling)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5077"/>
            <a:ext cx="7934178" cy="62306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HMQC (</a:t>
            </a:r>
            <a:r>
              <a:rPr lang="en-US" b="1" dirty="0" err="1" smtClean="0"/>
              <a:t>Heteronuclear</a:t>
            </a:r>
            <a:r>
              <a:rPr lang="en-US" b="1" dirty="0" smtClean="0"/>
              <a:t> Multiple Quantum Correlation)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en-US" dirty="0" smtClean="0"/>
              <a:t>Correlating coupled </a:t>
            </a:r>
            <a:r>
              <a:rPr lang="en-US" dirty="0" err="1" smtClean="0"/>
              <a:t>heteronuclear</a:t>
            </a:r>
            <a:r>
              <a:rPr lang="en-US" dirty="0" smtClean="0"/>
              <a:t> spins across a single bond and hence identifying directly connected nuclei, most often </a:t>
            </a:r>
            <a:r>
              <a:rPr lang="en-US" baseline="30000" dirty="0" smtClean="0"/>
              <a:t>1</a:t>
            </a:r>
            <a:r>
              <a:rPr lang="en-US" dirty="0" smtClean="0"/>
              <a:t>H–</a:t>
            </a:r>
            <a:r>
              <a:rPr lang="en-US" baseline="30000" dirty="0" smtClean="0"/>
              <a:t>13</a:t>
            </a:r>
            <a:r>
              <a:rPr lang="en-US" dirty="0" smtClean="0"/>
              <a:t>C.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Employs detection of high-sensitivity nuclide, e.g. </a:t>
            </a:r>
            <a:r>
              <a:rPr lang="en-US" baseline="30000" dirty="0" smtClean="0"/>
              <a:t>1</a:t>
            </a:r>
            <a:r>
              <a:rPr lang="en-US" dirty="0" smtClean="0"/>
              <a:t>H, </a:t>
            </a:r>
            <a:r>
              <a:rPr lang="en-US" baseline="30000" dirty="0" smtClean="0"/>
              <a:t>19</a:t>
            </a:r>
            <a:r>
              <a:rPr lang="en-US" dirty="0" smtClean="0"/>
              <a:t>F, </a:t>
            </a:r>
            <a:r>
              <a:rPr lang="en-US" baseline="30000" dirty="0" smtClean="0"/>
              <a:t>31</a:t>
            </a:r>
            <a:r>
              <a:rPr lang="en-US" dirty="0" smtClean="0"/>
              <a:t>P (an ‘inverse technique’). </a:t>
            </a:r>
            <a:r>
              <a:rPr lang="en-US" b="1" dirty="0" smtClean="0"/>
              <a:t>Experimentally robust</a:t>
            </a:r>
            <a:r>
              <a:rPr lang="en-US" dirty="0" smtClean="0"/>
              <a:t> sequence, well suited to routine structural characterization.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76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86" y="1315560"/>
            <a:ext cx="7748270" cy="51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ChangeArrowheads="1"/>
          </p:cNvSpPr>
          <p:nvPr/>
        </p:nvSpPr>
        <p:spPr bwMode="auto">
          <a:xfrm>
            <a:off x="5786438" y="1430338"/>
            <a:ext cx="3095625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8131" name="Rectangle 7"/>
          <p:cNvSpPr>
            <a:spLocks noChangeArrowheads="1"/>
          </p:cNvSpPr>
          <p:nvPr/>
        </p:nvSpPr>
        <p:spPr bwMode="auto">
          <a:xfrm>
            <a:off x="5786438" y="4500563"/>
            <a:ext cx="3095625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8132" name="Line 21"/>
          <p:cNvSpPr>
            <a:spLocks noChangeShapeType="1"/>
          </p:cNvSpPr>
          <p:nvPr/>
        </p:nvSpPr>
        <p:spPr bwMode="auto">
          <a:xfrm>
            <a:off x="5786438" y="2006600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Line 23"/>
          <p:cNvSpPr>
            <a:spLocks noChangeShapeType="1"/>
          </p:cNvSpPr>
          <p:nvPr/>
        </p:nvSpPr>
        <p:spPr bwMode="auto">
          <a:xfrm>
            <a:off x="5786438" y="2798763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4" name="Line 24"/>
          <p:cNvSpPr>
            <a:spLocks noChangeShapeType="1"/>
          </p:cNvSpPr>
          <p:nvPr/>
        </p:nvSpPr>
        <p:spPr bwMode="auto">
          <a:xfrm>
            <a:off x="5810250" y="5081588"/>
            <a:ext cx="3024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5" name="Line 25"/>
          <p:cNvSpPr>
            <a:spLocks noChangeShapeType="1"/>
          </p:cNvSpPr>
          <p:nvPr/>
        </p:nvSpPr>
        <p:spPr bwMode="auto">
          <a:xfrm>
            <a:off x="5829300" y="6011863"/>
            <a:ext cx="3024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6" name="Line 26"/>
          <p:cNvSpPr>
            <a:spLocks noChangeShapeType="1"/>
          </p:cNvSpPr>
          <p:nvPr/>
        </p:nvSpPr>
        <p:spPr bwMode="auto">
          <a:xfrm>
            <a:off x="6578600" y="1430338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Line 27"/>
          <p:cNvSpPr>
            <a:spLocks noChangeShapeType="1"/>
          </p:cNvSpPr>
          <p:nvPr/>
        </p:nvSpPr>
        <p:spPr bwMode="auto">
          <a:xfrm>
            <a:off x="7947025" y="1430338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Oval 29"/>
          <p:cNvSpPr>
            <a:spLocks noChangeArrowheads="1"/>
          </p:cNvSpPr>
          <p:nvPr/>
        </p:nvSpPr>
        <p:spPr bwMode="auto">
          <a:xfrm>
            <a:off x="7874000" y="193357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8139" name="Oval 30"/>
          <p:cNvSpPr>
            <a:spLocks noChangeArrowheads="1"/>
          </p:cNvSpPr>
          <p:nvPr/>
        </p:nvSpPr>
        <p:spPr bwMode="auto">
          <a:xfrm>
            <a:off x="6507163" y="272573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8140" name="Line 31"/>
          <p:cNvSpPr>
            <a:spLocks noChangeShapeType="1"/>
          </p:cNvSpPr>
          <p:nvPr/>
        </p:nvSpPr>
        <p:spPr bwMode="auto">
          <a:xfrm>
            <a:off x="7951788" y="4510088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1" name="Line 32"/>
          <p:cNvSpPr>
            <a:spLocks noChangeShapeType="1"/>
          </p:cNvSpPr>
          <p:nvPr/>
        </p:nvSpPr>
        <p:spPr bwMode="auto">
          <a:xfrm>
            <a:off x="7032625" y="4510088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Line 33"/>
          <p:cNvSpPr>
            <a:spLocks noChangeShapeType="1"/>
          </p:cNvSpPr>
          <p:nvPr/>
        </p:nvSpPr>
        <p:spPr bwMode="auto">
          <a:xfrm>
            <a:off x="5786438" y="1357313"/>
            <a:ext cx="309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Line 34"/>
          <p:cNvSpPr>
            <a:spLocks noChangeShapeType="1"/>
          </p:cNvSpPr>
          <p:nvPr/>
        </p:nvSpPr>
        <p:spPr bwMode="auto">
          <a:xfrm flipV="1">
            <a:off x="7947025" y="781050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Line 35"/>
          <p:cNvSpPr>
            <a:spLocks noChangeShapeType="1"/>
          </p:cNvSpPr>
          <p:nvPr/>
        </p:nvSpPr>
        <p:spPr bwMode="auto">
          <a:xfrm flipV="1">
            <a:off x="6578600" y="996950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Text Box 36"/>
          <p:cNvSpPr txBox="1">
            <a:spLocks noChangeArrowheads="1"/>
          </p:cNvSpPr>
          <p:nvPr/>
        </p:nvSpPr>
        <p:spPr bwMode="auto">
          <a:xfrm>
            <a:off x="5715000" y="941388"/>
            <a:ext cx="517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48146" name="Line 37"/>
          <p:cNvSpPr>
            <a:spLocks noChangeShapeType="1"/>
          </p:cNvSpPr>
          <p:nvPr/>
        </p:nvSpPr>
        <p:spPr bwMode="auto">
          <a:xfrm>
            <a:off x="5641975" y="1430338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7" name="Line 38"/>
          <p:cNvSpPr>
            <a:spLocks noChangeShapeType="1"/>
          </p:cNvSpPr>
          <p:nvPr/>
        </p:nvSpPr>
        <p:spPr bwMode="auto">
          <a:xfrm flipH="1">
            <a:off x="5065713" y="2005013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Line 39"/>
          <p:cNvSpPr>
            <a:spLocks noChangeShapeType="1"/>
          </p:cNvSpPr>
          <p:nvPr/>
        </p:nvSpPr>
        <p:spPr bwMode="auto">
          <a:xfrm flipH="1">
            <a:off x="5210175" y="2797175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9" name="Text Box 40"/>
          <p:cNvSpPr txBox="1">
            <a:spLocks noChangeArrowheads="1"/>
          </p:cNvSpPr>
          <p:nvPr/>
        </p:nvSpPr>
        <p:spPr bwMode="auto">
          <a:xfrm>
            <a:off x="7781925" y="465138"/>
            <a:ext cx="436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C</a:t>
            </a:r>
            <a:r>
              <a:rPr lang="en-US" altLang="ko-KR" baseline="-250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48150" name="Text Box 41"/>
          <p:cNvSpPr txBox="1">
            <a:spLocks noChangeArrowheads="1"/>
          </p:cNvSpPr>
          <p:nvPr/>
        </p:nvSpPr>
        <p:spPr bwMode="auto">
          <a:xfrm>
            <a:off x="6386513" y="684213"/>
            <a:ext cx="43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C</a:t>
            </a:r>
            <a:r>
              <a:rPr lang="en-US" altLang="ko-KR" baseline="-2500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48151" name="Text Box 42"/>
          <p:cNvSpPr txBox="1">
            <a:spLocks noChangeArrowheads="1"/>
          </p:cNvSpPr>
          <p:nvPr/>
        </p:nvSpPr>
        <p:spPr bwMode="auto">
          <a:xfrm>
            <a:off x="4710113" y="1833563"/>
            <a:ext cx="43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48152" name="Text Box 43"/>
          <p:cNvSpPr txBox="1">
            <a:spLocks noChangeArrowheads="1"/>
          </p:cNvSpPr>
          <p:nvPr/>
        </p:nvSpPr>
        <p:spPr bwMode="auto">
          <a:xfrm>
            <a:off x="4865688" y="2644775"/>
            <a:ext cx="436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48153" name="Text Box 44"/>
          <p:cNvSpPr txBox="1">
            <a:spLocks noChangeArrowheads="1"/>
          </p:cNvSpPr>
          <p:nvPr/>
        </p:nvSpPr>
        <p:spPr bwMode="auto">
          <a:xfrm>
            <a:off x="5214938" y="1441450"/>
            <a:ext cx="433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48154" name="Line 45"/>
          <p:cNvSpPr>
            <a:spLocks noChangeShapeType="1"/>
          </p:cNvSpPr>
          <p:nvPr/>
        </p:nvSpPr>
        <p:spPr bwMode="auto">
          <a:xfrm>
            <a:off x="5699125" y="4510088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5" name="Line 46"/>
          <p:cNvSpPr>
            <a:spLocks noChangeShapeType="1"/>
          </p:cNvSpPr>
          <p:nvPr/>
        </p:nvSpPr>
        <p:spPr bwMode="auto">
          <a:xfrm flipH="1">
            <a:off x="5122863" y="5084763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6" name="Line 47"/>
          <p:cNvSpPr>
            <a:spLocks noChangeShapeType="1"/>
          </p:cNvSpPr>
          <p:nvPr/>
        </p:nvSpPr>
        <p:spPr bwMode="auto">
          <a:xfrm flipH="1">
            <a:off x="5267325" y="6029325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7" name="Text Box 48"/>
          <p:cNvSpPr txBox="1">
            <a:spLocks noChangeArrowheads="1"/>
          </p:cNvSpPr>
          <p:nvPr/>
        </p:nvSpPr>
        <p:spPr bwMode="auto">
          <a:xfrm>
            <a:off x="4767263" y="4913313"/>
            <a:ext cx="43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C</a:t>
            </a:r>
            <a:r>
              <a:rPr lang="en-US" altLang="ko-KR" baseline="-250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48158" name="Text Box 49"/>
          <p:cNvSpPr txBox="1">
            <a:spLocks noChangeArrowheads="1"/>
          </p:cNvSpPr>
          <p:nvPr/>
        </p:nvSpPr>
        <p:spPr bwMode="auto">
          <a:xfrm>
            <a:off x="4922838" y="5876925"/>
            <a:ext cx="436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C</a:t>
            </a:r>
            <a:r>
              <a:rPr lang="en-US" altLang="ko-KR" baseline="-2500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48159" name="Text Box 50"/>
          <p:cNvSpPr txBox="1">
            <a:spLocks noChangeArrowheads="1"/>
          </p:cNvSpPr>
          <p:nvPr/>
        </p:nvSpPr>
        <p:spPr bwMode="auto">
          <a:xfrm>
            <a:off x="5214938" y="4500563"/>
            <a:ext cx="517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48160" name="Line 51"/>
          <p:cNvSpPr>
            <a:spLocks noChangeShapeType="1"/>
          </p:cNvSpPr>
          <p:nvPr/>
        </p:nvSpPr>
        <p:spPr bwMode="auto">
          <a:xfrm>
            <a:off x="5807075" y="4384675"/>
            <a:ext cx="309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1" name="Line 52"/>
          <p:cNvSpPr>
            <a:spLocks noChangeShapeType="1"/>
          </p:cNvSpPr>
          <p:nvPr/>
        </p:nvSpPr>
        <p:spPr bwMode="auto">
          <a:xfrm flipV="1">
            <a:off x="7967663" y="380841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2" name="Line 53"/>
          <p:cNvSpPr>
            <a:spLocks noChangeShapeType="1"/>
          </p:cNvSpPr>
          <p:nvPr/>
        </p:nvSpPr>
        <p:spPr bwMode="auto">
          <a:xfrm flipV="1">
            <a:off x="7027863" y="401478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3" name="Text Box 54"/>
          <p:cNvSpPr txBox="1">
            <a:spLocks noChangeArrowheads="1"/>
          </p:cNvSpPr>
          <p:nvPr/>
        </p:nvSpPr>
        <p:spPr bwMode="auto">
          <a:xfrm>
            <a:off x="5786438" y="3929063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48164" name="Text Box 55"/>
          <p:cNvSpPr txBox="1">
            <a:spLocks noChangeArrowheads="1"/>
          </p:cNvSpPr>
          <p:nvPr/>
        </p:nvSpPr>
        <p:spPr bwMode="auto">
          <a:xfrm>
            <a:off x="7802563" y="3492500"/>
            <a:ext cx="436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48165" name="Text Box 56"/>
          <p:cNvSpPr txBox="1">
            <a:spLocks noChangeArrowheads="1"/>
          </p:cNvSpPr>
          <p:nvPr/>
        </p:nvSpPr>
        <p:spPr bwMode="auto">
          <a:xfrm>
            <a:off x="6835775" y="3702050"/>
            <a:ext cx="436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48166" name="Oval 57"/>
          <p:cNvSpPr>
            <a:spLocks noChangeArrowheads="1"/>
          </p:cNvSpPr>
          <p:nvPr/>
        </p:nvSpPr>
        <p:spPr bwMode="auto">
          <a:xfrm>
            <a:off x="7870825" y="501808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8167" name="Oval 58"/>
          <p:cNvSpPr>
            <a:spLocks noChangeArrowheads="1"/>
          </p:cNvSpPr>
          <p:nvPr/>
        </p:nvSpPr>
        <p:spPr bwMode="auto">
          <a:xfrm>
            <a:off x="6942138" y="5922963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8168" name="TextBox 57"/>
          <p:cNvSpPr txBox="1">
            <a:spLocks noChangeArrowheads="1"/>
          </p:cNvSpPr>
          <p:nvPr/>
        </p:nvSpPr>
        <p:spPr bwMode="auto">
          <a:xfrm>
            <a:off x="428625" y="571500"/>
            <a:ext cx="5248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990000"/>
                </a:solidFill>
                <a:latin typeface="Arial" charset="0"/>
                <a:cs typeface="Arial" charset="0"/>
              </a:rPr>
              <a:t>HMQC (Heteronuclear Multiple Quantum Correlation)</a:t>
            </a:r>
          </a:p>
          <a:p>
            <a:r>
              <a:rPr lang="en-US" altLang="ko-KR" sz="1400">
                <a:solidFill>
                  <a:srgbClr val="990000"/>
                </a:solidFill>
                <a:latin typeface="Arial" charset="0"/>
                <a:cs typeface="Arial" charset="0"/>
              </a:rPr>
              <a:t>                  / HSQC (Heteronuclear Single Quantum Correlation)</a:t>
            </a:r>
            <a:endParaRPr lang="ko-KR" altLang="en-US" sz="1400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>
            <a:off x="900113" y="2566988"/>
            <a:ext cx="2000250" cy="1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893763" y="3267075"/>
            <a:ext cx="2000250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직사각형 73"/>
          <p:cNvSpPr/>
          <p:nvPr/>
        </p:nvSpPr>
        <p:spPr>
          <a:xfrm>
            <a:off x="1824038" y="3205163"/>
            <a:ext cx="66675" cy="619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" name="자유형 76"/>
          <p:cNvSpPr/>
          <p:nvPr/>
        </p:nvSpPr>
        <p:spPr>
          <a:xfrm>
            <a:off x="2686050" y="2352675"/>
            <a:ext cx="357188" cy="428625"/>
          </a:xfrm>
          <a:custGeom>
            <a:avLst/>
            <a:gdLst>
              <a:gd name="connsiteX0" fmla="*/ 0 w 159544"/>
              <a:gd name="connsiteY0" fmla="*/ 0 h 266700"/>
              <a:gd name="connsiteX1" fmla="*/ 26194 w 159544"/>
              <a:gd name="connsiteY1" fmla="*/ 257175 h 266700"/>
              <a:gd name="connsiteX2" fmla="*/ 23813 w 159544"/>
              <a:gd name="connsiteY2" fmla="*/ 57150 h 266700"/>
              <a:gd name="connsiteX3" fmla="*/ 47625 w 159544"/>
              <a:gd name="connsiteY3" fmla="*/ 204787 h 266700"/>
              <a:gd name="connsiteX4" fmla="*/ 50007 w 159544"/>
              <a:gd name="connsiteY4" fmla="*/ 83344 h 266700"/>
              <a:gd name="connsiteX5" fmla="*/ 66675 w 159544"/>
              <a:gd name="connsiteY5" fmla="*/ 169069 h 266700"/>
              <a:gd name="connsiteX6" fmla="*/ 76200 w 159544"/>
              <a:gd name="connsiteY6" fmla="*/ 104775 h 266700"/>
              <a:gd name="connsiteX7" fmla="*/ 92869 w 159544"/>
              <a:gd name="connsiteY7" fmla="*/ 147637 h 266700"/>
              <a:gd name="connsiteX8" fmla="*/ 102394 w 159544"/>
              <a:gd name="connsiteY8" fmla="*/ 111919 h 266700"/>
              <a:gd name="connsiteX9" fmla="*/ 116682 w 159544"/>
              <a:gd name="connsiteY9" fmla="*/ 140494 h 266700"/>
              <a:gd name="connsiteX10" fmla="*/ 126207 w 159544"/>
              <a:gd name="connsiteY10" fmla="*/ 121444 h 266700"/>
              <a:gd name="connsiteX11" fmla="*/ 135732 w 159544"/>
              <a:gd name="connsiteY11" fmla="*/ 128587 h 266700"/>
              <a:gd name="connsiteX12" fmla="*/ 142875 w 159544"/>
              <a:gd name="connsiteY12" fmla="*/ 119062 h 266700"/>
              <a:gd name="connsiteX13" fmla="*/ 159544 w 159544"/>
              <a:gd name="connsiteY13" fmla="*/ 116681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544" h="266700">
                <a:moveTo>
                  <a:pt x="0" y="0"/>
                </a:moveTo>
                <a:cubicBezTo>
                  <a:pt x="11112" y="123825"/>
                  <a:pt x="22225" y="247650"/>
                  <a:pt x="26194" y="257175"/>
                </a:cubicBezTo>
                <a:cubicBezTo>
                  <a:pt x="30163" y="266700"/>
                  <a:pt x="20241" y="65881"/>
                  <a:pt x="23813" y="57150"/>
                </a:cubicBezTo>
                <a:cubicBezTo>
                  <a:pt x="27385" y="48419"/>
                  <a:pt x="43259" y="200421"/>
                  <a:pt x="47625" y="204787"/>
                </a:cubicBezTo>
                <a:cubicBezTo>
                  <a:pt x="51991" y="209153"/>
                  <a:pt x="46832" y="89297"/>
                  <a:pt x="50007" y="83344"/>
                </a:cubicBezTo>
                <a:cubicBezTo>
                  <a:pt x="53182" y="77391"/>
                  <a:pt x="62310" y="165497"/>
                  <a:pt x="66675" y="169069"/>
                </a:cubicBezTo>
                <a:cubicBezTo>
                  <a:pt x="71040" y="172641"/>
                  <a:pt x="71834" y="108347"/>
                  <a:pt x="76200" y="104775"/>
                </a:cubicBezTo>
                <a:cubicBezTo>
                  <a:pt x="80566" y="101203"/>
                  <a:pt x="88503" y="146446"/>
                  <a:pt x="92869" y="147637"/>
                </a:cubicBezTo>
                <a:cubicBezTo>
                  <a:pt x="97235" y="148828"/>
                  <a:pt x="98425" y="113109"/>
                  <a:pt x="102394" y="111919"/>
                </a:cubicBezTo>
                <a:cubicBezTo>
                  <a:pt x="106363" y="110729"/>
                  <a:pt x="112713" y="138907"/>
                  <a:pt x="116682" y="140494"/>
                </a:cubicBezTo>
                <a:cubicBezTo>
                  <a:pt x="120651" y="142082"/>
                  <a:pt x="123032" y="123428"/>
                  <a:pt x="126207" y="121444"/>
                </a:cubicBezTo>
                <a:cubicBezTo>
                  <a:pt x="129382" y="119460"/>
                  <a:pt x="132954" y="128984"/>
                  <a:pt x="135732" y="128587"/>
                </a:cubicBezTo>
                <a:cubicBezTo>
                  <a:pt x="138510" y="128190"/>
                  <a:pt x="138906" y="121046"/>
                  <a:pt x="142875" y="119062"/>
                </a:cubicBezTo>
                <a:cubicBezTo>
                  <a:pt x="146844" y="117078"/>
                  <a:pt x="153194" y="116879"/>
                  <a:pt x="159544" y="116681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8173" name="Text Box 59"/>
          <p:cNvSpPr txBox="1">
            <a:spLocks noChangeArrowheads="1"/>
          </p:cNvSpPr>
          <p:nvPr/>
        </p:nvSpPr>
        <p:spPr bwMode="auto">
          <a:xfrm>
            <a:off x="1274763" y="263842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8174" name="Text Box 60"/>
          <p:cNvSpPr txBox="1">
            <a:spLocks noChangeArrowheads="1"/>
          </p:cNvSpPr>
          <p:nvPr/>
        </p:nvSpPr>
        <p:spPr bwMode="auto">
          <a:xfrm>
            <a:off x="2703513" y="206692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971550" y="2281238"/>
            <a:ext cx="46038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1109663" y="2286000"/>
            <a:ext cx="76200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1257300" y="2281238"/>
            <a:ext cx="46038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1400175" y="2281238"/>
            <a:ext cx="76200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1781175" y="2282825"/>
            <a:ext cx="46038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1927225" y="2286000"/>
            <a:ext cx="76200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2417763" y="2281238"/>
            <a:ext cx="46037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2214563" y="2286000"/>
            <a:ext cx="76200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543175" y="2281238"/>
            <a:ext cx="76200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92" name="직선 연결선 91"/>
          <p:cNvCxnSpPr/>
          <p:nvPr/>
        </p:nvCxnSpPr>
        <p:spPr>
          <a:xfrm>
            <a:off x="900113" y="2995613"/>
            <a:ext cx="2000250" cy="1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직사각형 93"/>
          <p:cNvSpPr/>
          <p:nvPr/>
        </p:nvSpPr>
        <p:spPr>
          <a:xfrm>
            <a:off x="1109663" y="2709863"/>
            <a:ext cx="76200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1638300" y="2713038"/>
            <a:ext cx="76200" cy="28416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1776413" y="2714625"/>
            <a:ext cx="46037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1924050" y="2709863"/>
            <a:ext cx="76200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2219325" y="2706688"/>
            <a:ext cx="76200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2081213" y="2286000"/>
            <a:ext cx="46037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2085975" y="2709863"/>
            <a:ext cx="46038" cy="285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1700213" y="3087688"/>
            <a:ext cx="66675" cy="1809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2632075" y="3157538"/>
            <a:ext cx="65088" cy="109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9" name="직사각형 108"/>
          <p:cNvSpPr/>
          <p:nvPr/>
        </p:nvSpPr>
        <p:spPr>
          <a:xfrm>
            <a:off x="1992313" y="3201988"/>
            <a:ext cx="66675" cy="619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2138363" y="3205163"/>
            <a:ext cx="66675" cy="619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2317750" y="3205163"/>
            <a:ext cx="65088" cy="619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113" name="직선 화살표 연결선 112"/>
          <p:cNvCxnSpPr/>
          <p:nvPr/>
        </p:nvCxnSpPr>
        <p:spPr>
          <a:xfrm>
            <a:off x="989013" y="2138363"/>
            <a:ext cx="285750" cy="1587"/>
          </a:xfrm>
          <a:prstGeom prst="straightConnector1">
            <a:avLst/>
          </a:prstGeom>
          <a:ln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98" name="TextBox 113"/>
          <p:cNvSpPr txBox="1">
            <a:spLocks noChangeArrowheads="1"/>
          </p:cNvSpPr>
          <p:nvPr/>
        </p:nvSpPr>
        <p:spPr bwMode="auto">
          <a:xfrm>
            <a:off x="846138" y="1852613"/>
            <a:ext cx="6302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" charset="0"/>
                <a:cs typeface="Arial" charset="0"/>
              </a:rPr>
              <a:t>1/2</a:t>
            </a:r>
            <a:r>
              <a:rPr lang="en-US" altLang="ko-KR" sz="1200" i="1">
                <a:latin typeface="Arial" charset="0"/>
                <a:cs typeface="Arial" charset="0"/>
              </a:rPr>
              <a:t>J</a:t>
            </a:r>
            <a:r>
              <a:rPr lang="en-US" altLang="ko-KR" sz="1200" baseline="-25000">
                <a:latin typeface="Arial" charset="0"/>
                <a:cs typeface="Arial" charset="0"/>
              </a:rPr>
              <a:t>CH</a:t>
            </a:r>
            <a:endParaRPr lang="ko-KR" altLang="en-US" sz="1200" baseline="-25000">
              <a:latin typeface="Arial" charset="0"/>
              <a:cs typeface="Arial" charset="0"/>
            </a:endParaRPr>
          </a:p>
        </p:txBody>
      </p:sp>
      <p:sp>
        <p:nvSpPr>
          <p:cNvPr id="48199" name="TextBox 107"/>
          <p:cNvSpPr txBox="1">
            <a:spLocks noChangeArrowheads="1"/>
          </p:cNvSpPr>
          <p:nvPr/>
        </p:nvSpPr>
        <p:spPr bwMode="auto">
          <a:xfrm>
            <a:off x="857250" y="3429000"/>
            <a:ext cx="2122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128 x 1024 (256 x 1024)</a:t>
            </a:r>
          </a:p>
          <a:p>
            <a:r>
              <a:rPr lang="en-US" altLang="ko-KR" sz="1400">
                <a:latin typeface="Arial" charset="0"/>
                <a:cs typeface="Arial" charset="0"/>
              </a:rPr>
              <a:t>256 x 1024 (512 x 1024)</a:t>
            </a:r>
          </a:p>
        </p:txBody>
      </p:sp>
      <p:sp>
        <p:nvSpPr>
          <p:cNvPr id="48200" name="TextBox 115"/>
          <p:cNvSpPr txBox="1">
            <a:spLocks noChangeArrowheads="1"/>
          </p:cNvSpPr>
          <p:nvPr/>
        </p:nvSpPr>
        <p:spPr bwMode="auto">
          <a:xfrm>
            <a:off x="285750" y="142875"/>
            <a:ext cx="6659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Pairing </a:t>
            </a:r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and </a:t>
            </a:r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13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C Shifts by using the HSQC / HMQC spectrum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48201" name="직사각형 116"/>
          <p:cNvSpPr>
            <a:spLocks noChangeArrowheads="1"/>
          </p:cNvSpPr>
          <p:nvPr/>
        </p:nvSpPr>
        <p:spPr bwMode="auto">
          <a:xfrm>
            <a:off x="1285875" y="1428750"/>
            <a:ext cx="1109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ko-KR" sz="1200">
                <a:latin typeface="Arial" charset="0"/>
                <a:cs typeface="Arial" charset="0"/>
              </a:rPr>
              <a:t>= 125-250 Hz</a:t>
            </a:r>
          </a:p>
        </p:txBody>
      </p:sp>
      <p:sp>
        <p:nvSpPr>
          <p:cNvPr id="48202" name="TextBox 79"/>
          <p:cNvSpPr txBox="1">
            <a:spLocks noChangeArrowheads="1"/>
          </p:cNvSpPr>
          <p:nvPr/>
        </p:nvSpPr>
        <p:spPr bwMode="auto">
          <a:xfrm>
            <a:off x="928688" y="1428750"/>
            <a:ext cx="466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aseline="30000">
                <a:latin typeface="Arial" charset="0"/>
                <a:cs typeface="Arial" charset="0"/>
              </a:rPr>
              <a:t>1</a:t>
            </a:r>
            <a:r>
              <a:rPr lang="en-US" altLang="ko-KR" sz="1200" i="1">
                <a:latin typeface="Arial" charset="0"/>
                <a:cs typeface="Arial" charset="0"/>
              </a:rPr>
              <a:t>J</a:t>
            </a:r>
            <a:r>
              <a:rPr lang="en-US" altLang="ko-KR" sz="1200" baseline="-25000">
                <a:latin typeface="Arial" charset="0"/>
                <a:cs typeface="Arial" charset="0"/>
              </a:rPr>
              <a:t>CH</a:t>
            </a:r>
            <a:endParaRPr lang="ko-KR" altLang="en-US" sz="1200" baseline="-25000">
              <a:latin typeface="Arial" charset="0"/>
              <a:cs typeface="Arial" charset="0"/>
            </a:endParaRPr>
          </a:p>
        </p:txBody>
      </p:sp>
      <p:sp>
        <p:nvSpPr>
          <p:cNvPr id="105" name="Text Box 3"/>
          <p:cNvSpPr txBox="1">
            <a:spLocks noChangeArrowheads="1"/>
          </p:cNvSpPr>
          <p:nvPr/>
        </p:nvSpPr>
        <p:spPr bwMode="auto">
          <a:xfrm>
            <a:off x="520700" y="4703763"/>
            <a:ext cx="71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aseline="30000">
                <a:latin typeface="Arial" charset="0"/>
                <a:cs typeface="Arial" charset="0"/>
              </a:rPr>
              <a:t>13</a:t>
            </a:r>
            <a:r>
              <a:rPr lang="en-US" altLang="ko-KR" sz="2400">
                <a:latin typeface="Arial" charset="0"/>
                <a:cs typeface="Arial" charset="0"/>
              </a:rPr>
              <a:t>C </a:t>
            </a:r>
          </a:p>
        </p:txBody>
      </p:sp>
      <p:sp>
        <p:nvSpPr>
          <p:cNvPr id="106" name="Text Box 4"/>
          <p:cNvSpPr txBox="1">
            <a:spLocks noChangeArrowheads="1"/>
          </p:cNvSpPr>
          <p:nvPr/>
        </p:nvSpPr>
        <p:spPr bwMode="auto">
          <a:xfrm>
            <a:off x="1404938" y="4684713"/>
            <a:ext cx="60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aseline="30000">
                <a:latin typeface="Arial" charset="0"/>
                <a:cs typeface="Arial" charset="0"/>
              </a:rPr>
              <a:t>1</a:t>
            </a:r>
            <a:r>
              <a:rPr lang="en-US" altLang="ko-KR" sz="2400">
                <a:latin typeface="Arial" charset="0"/>
                <a:cs typeface="Arial" charset="0"/>
              </a:rPr>
              <a:t>H </a:t>
            </a:r>
          </a:p>
        </p:txBody>
      </p:sp>
      <p:sp>
        <p:nvSpPr>
          <p:cNvPr id="107" name="Line 5"/>
          <p:cNvSpPr>
            <a:spLocks noChangeShapeType="1"/>
          </p:cNvSpPr>
          <p:nvPr/>
        </p:nvSpPr>
        <p:spPr bwMode="auto">
          <a:xfrm>
            <a:off x="1179513" y="493712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" name="Text Box 8"/>
          <p:cNvSpPr txBox="1">
            <a:spLocks noChangeArrowheads="1"/>
          </p:cNvSpPr>
          <p:nvPr/>
        </p:nvSpPr>
        <p:spPr bwMode="auto">
          <a:xfrm>
            <a:off x="2166938" y="6145213"/>
            <a:ext cx="60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>
                <a:latin typeface="Arial" charset="0"/>
                <a:cs typeface="Arial" charset="0"/>
              </a:rPr>
              <a:t>C</a:t>
            </a:r>
            <a:r>
              <a:rPr lang="en-US" altLang="ko-KR" sz="2400" baseline="-25000">
                <a:latin typeface="Arial" charset="0"/>
                <a:cs typeface="Arial" charset="0"/>
              </a:rPr>
              <a:t>a</a:t>
            </a:r>
            <a:r>
              <a:rPr lang="en-US" altLang="ko-KR" sz="24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4" name="Text Box 9"/>
          <p:cNvSpPr txBox="1">
            <a:spLocks noChangeArrowheads="1"/>
          </p:cNvSpPr>
          <p:nvPr/>
        </p:nvSpPr>
        <p:spPr bwMode="auto">
          <a:xfrm>
            <a:off x="3535363" y="6145213"/>
            <a:ext cx="61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>
                <a:latin typeface="Arial" charset="0"/>
                <a:cs typeface="Arial" charset="0"/>
              </a:rPr>
              <a:t>C</a:t>
            </a:r>
            <a:r>
              <a:rPr lang="en-US" altLang="ko-KR" sz="2400" baseline="-25000">
                <a:latin typeface="Arial" charset="0"/>
                <a:cs typeface="Arial" charset="0"/>
              </a:rPr>
              <a:t>b</a:t>
            </a:r>
            <a:r>
              <a:rPr lang="en-US" altLang="ko-KR" sz="24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5" name="Text Box 11"/>
          <p:cNvSpPr txBox="1">
            <a:spLocks noChangeArrowheads="1"/>
          </p:cNvSpPr>
          <p:nvPr/>
        </p:nvSpPr>
        <p:spPr bwMode="auto">
          <a:xfrm>
            <a:off x="2827338" y="6126163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>
                <a:latin typeface="Arial" charset="0"/>
                <a:cs typeface="Arial" charset="0"/>
              </a:rPr>
              <a:t>O </a:t>
            </a: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2055813" y="5510213"/>
            <a:ext cx="71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aseline="30000">
                <a:latin typeface="Arial" charset="0"/>
                <a:cs typeface="Arial" charset="0"/>
              </a:rPr>
              <a:t>1</a:t>
            </a:r>
            <a:r>
              <a:rPr lang="en-US" altLang="ko-KR" sz="2400">
                <a:latin typeface="Arial" charset="0"/>
                <a:cs typeface="Arial" charset="0"/>
              </a:rPr>
              <a:t>H</a:t>
            </a:r>
            <a:r>
              <a:rPr lang="en-US" altLang="ko-KR" sz="2400" baseline="-25000">
                <a:latin typeface="Arial" charset="0"/>
                <a:cs typeface="Arial" charset="0"/>
              </a:rPr>
              <a:t>a</a:t>
            </a:r>
            <a:r>
              <a:rPr lang="en-US" altLang="ko-KR" sz="24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7" name="Text Box 13"/>
          <p:cNvSpPr txBox="1">
            <a:spLocks noChangeArrowheads="1"/>
          </p:cNvSpPr>
          <p:nvPr/>
        </p:nvSpPr>
        <p:spPr bwMode="auto">
          <a:xfrm>
            <a:off x="3429000" y="5500688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aseline="30000">
                <a:latin typeface="Arial" charset="0"/>
                <a:cs typeface="Arial" charset="0"/>
              </a:rPr>
              <a:t>1</a:t>
            </a:r>
            <a:r>
              <a:rPr lang="en-US" altLang="ko-KR" sz="2400">
                <a:latin typeface="Arial" charset="0"/>
                <a:cs typeface="Arial" charset="0"/>
              </a:rPr>
              <a:t>H</a:t>
            </a:r>
            <a:r>
              <a:rPr lang="en-US" altLang="ko-KR" sz="2400" baseline="-25000">
                <a:latin typeface="Arial" charset="0"/>
                <a:cs typeface="Arial" charset="0"/>
              </a:rPr>
              <a:t>b</a:t>
            </a:r>
            <a:r>
              <a:rPr lang="en-US" altLang="ko-KR" sz="24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8" name="Line 15"/>
          <p:cNvSpPr>
            <a:spLocks noChangeShapeType="1"/>
          </p:cNvSpPr>
          <p:nvPr/>
        </p:nvSpPr>
        <p:spPr bwMode="auto">
          <a:xfrm>
            <a:off x="2598738" y="6361113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" name="Line 16"/>
          <p:cNvSpPr>
            <a:spLocks noChangeShapeType="1"/>
          </p:cNvSpPr>
          <p:nvPr/>
        </p:nvSpPr>
        <p:spPr bwMode="auto">
          <a:xfrm>
            <a:off x="3246438" y="6361113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" name="Line 17"/>
          <p:cNvSpPr>
            <a:spLocks noChangeShapeType="1"/>
          </p:cNvSpPr>
          <p:nvPr/>
        </p:nvSpPr>
        <p:spPr bwMode="auto">
          <a:xfrm rot="-5400000">
            <a:off x="2262188" y="604837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" name="Line 18"/>
          <p:cNvSpPr>
            <a:spLocks noChangeShapeType="1"/>
          </p:cNvSpPr>
          <p:nvPr/>
        </p:nvSpPr>
        <p:spPr bwMode="auto">
          <a:xfrm rot="-5400000">
            <a:off x="3624263" y="6069013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23" name="AutoShape 19"/>
          <p:cNvCxnSpPr>
            <a:cxnSpLocks noChangeShapeType="1"/>
            <a:stCxn id="112" idx="1"/>
            <a:endCxn id="116" idx="1"/>
          </p:cNvCxnSpPr>
          <p:nvPr/>
        </p:nvCxnSpPr>
        <p:spPr bwMode="auto">
          <a:xfrm rot="10800000">
            <a:off x="2055813" y="5738813"/>
            <a:ext cx="111125" cy="635000"/>
          </a:xfrm>
          <a:prstGeom prst="curvedConnector3">
            <a:avLst>
              <a:gd name="adj1" fmla="val 305713"/>
            </a:avLst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24" name="AutoShape 20"/>
          <p:cNvCxnSpPr>
            <a:cxnSpLocks noChangeShapeType="1"/>
          </p:cNvCxnSpPr>
          <p:nvPr/>
        </p:nvCxnSpPr>
        <p:spPr bwMode="auto">
          <a:xfrm flipV="1">
            <a:off x="4038600" y="5711825"/>
            <a:ext cx="6350" cy="644525"/>
          </a:xfrm>
          <a:prstGeom prst="curvedConnector3">
            <a:avLst>
              <a:gd name="adj1" fmla="val 3675000"/>
            </a:avLst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25" name="직선 화살표 연결선 124"/>
          <p:cNvCxnSpPr/>
          <p:nvPr/>
        </p:nvCxnSpPr>
        <p:spPr>
          <a:xfrm rot="5400000">
            <a:off x="1905000" y="4256088"/>
            <a:ext cx="428625" cy="428625"/>
          </a:xfrm>
          <a:prstGeom prst="straightConnector1">
            <a:avLst/>
          </a:prstGeom>
          <a:ln>
            <a:solidFill>
              <a:srgbClr val="8D120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타원 125"/>
          <p:cNvSpPr/>
          <p:nvPr/>
        </p:nvSpPr>
        <p:spPr>
          <a:xfrm>
            <a:off x="1428750" y="4643438"/>
            <a:ext cx="500063" cy="500062"/>
          </a:xfrm>
          <a:prstGeom prst="ellipse">
            <a:avLst/>
          </a:prstGeom>
          <a:noFill/>
          <a:ln w="19050">
            <a:solidFill>
              <a:srgbClr val="C1190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7" name="타원 126"/>
          <p:cNvSpPr/>
          <p:nvPr/>
        </p:nvSpPr>
        <p:spPr>
          <a:xfrm>
            <a:off x="585788" y="4687888"/>
            <a:ext cx="500062" cy="500062"/>
          </a:xfrm>
          <a:prstGeom prst="ellipse">
            <a:avLst/>
          </a:prstGeom>
          <a:noFill/>
          <a:ln w="19050">
            <a:solidFill>
              <a:srgbClr val="C1190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8" name="Text Box 55"/>
          <p:cNvSpPr txBox="1">
            <a:spLocks noChangeArrowheads="1"/>
          </p:cNvSpPr>
          <p:nvPr/>
        </p:nvSpPr>
        <p:spPr bwMode="auto">
          <a:xfrm>
            <a:off x="2190750" y="432752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29" name="Text Box 57"/>
          <p:cNvSpPr txBox="1">
            <a:spLocks noChangeArrowheads="1"/>
          </p:cNvSpPr>
          <p:nvPr/>
        </p:nvSpPr>
        <p:spPr bwMode="auto">
          <a:xfrm>
            <a:off x="1119188" y="53990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30" name="Text Box 59"/>
          <p:cNvSpPr txBox="1">
            <a:spLocks noChangeArrowheads="1"/>
          </p:cNvSpPr>
          <p:nvPr/>
        </p:nvSpPr>
        <p:spPr bwMode="auto">
          <a:xfrm>
            <a:off x="261938" y="4827588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1" name="Text Box 60"/>
          <p:cNvSpPr txBox="1">
            <a:spLocks noChangeArrowheads="1"/>
          </p:cNvSpPr>
          <p:nvPr/>
        </p:nvSpPr>
        <p:spPr bwMode="auto">
          <a:xfrm>
            <a:off x="1905000" y="4827588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2" name="Text Box 57"/>
          <p:cNvSpPr txBox="1">
            <a:spLocks noChangeArrowheads="1"/>
          </p:cNvSpPr>
          <p:nvPr/>
        </p:nvSpPr>
        <p:spPr bwMode="auto">
          <a:xfrm>
            <a:off x="1690688" y="5113338"/>
            <a:ext cx="284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4</a:t>
            </a:r>
          </a:p>
        </p:txBody>
      </p:sp>
      <p:cxnSp>
        <p:nvCxnSpPr>
          <p:cNvPr id="133" name="구부러진 연결선 132"/>
          <p:cNvCxnSpPr>
            <a:stCxn id="126" idx="0"/>
            <a:endCxn id="105" idx="0"/>
          </p:cNvCxnSpPr>
          <p:nvPr/>
        </p:nvCxnSpPr>
        <p:spPr>
          <a:xfrm rot="16200000" flipH="1" flipV="1">
            <a:off x="1248569" y="4272757"/>
            <a:ext cx="60325" cy="801687"/>
          </a:xfrm>
          <a:prstGeom prst="curvedConnector3">
            <a:avLst>
              <a:gd name="adj1" fmla="val -375462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구부러진 연결선 133"/>
          <p:cNvCxnSpPr>
            <a:stCxn id="127" idx="4"/>
            <a:endCxn id="126" idx="4"/>
          </p:cNvCxnSpPr>
          <p:nvPr/>
        </p:nvCxnSpPr>
        <p:spPr>
          <a:xfrm rot="5400000" flipH="1" flipV="1">
            <a:off x="1235075" y="4743450"/>
            <a:ext cx="44450" cy="844550"/>
          </a:xfrm>
          <a:prstGeom prst="curvedConnector3">
            <a:avLst>
              <a:gd name="adj1" fmla="val -51274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76"/>
          <p:cNvSpPr txBox="1">
            <a:spLocks noChangeArrowheads="1"/>
          </p:cNvSpPr>
          <p:nvPr/>
        </p:nvSpPr>
        <p:spPr bwMode="auto">
          <a:xfrm>
            <a:off x="1047750" y="4113213"/>
            <a:ext cx="606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 i="1">
                <a:latin typeface="Arial" charset="0"/>
                <a:cs typeface="Arial" charset="0"/>
              </a:rPr>
              <a:t>J</a:t>
            </a:r>
            <a:r>
              <a:rPr lang="en-US" altLang="ko-KR" baseline="-25000">
                <a:latin typeface="Arial" charset="0"/>
                <a:cs typeface="Arial" charset="0"/>
              </a:rPr>
              <a:t>CH</a:t>
            </a:r>
            <a:endParaRPr lang="ko-KR" altLang="en-US" baseline="-25000">
              <a:latin typeface="Arial" charset="0"/>
              <a:cs typeface="Arial" charset="0"/>
            </a:endParaRPr>
          </a:p>
        </p:txBody>
      </p:sp>
      <p:sp>
        <p:nvSpPr>
          <p:cNvPr id="136" name="Text Box 57"/>
          <p:cNvSpPr txBox="1">
            <a:spLocks noChangeArrowheads="1"/>
          </p:cNvSpPr>
          <p:nvPr/>
        </p:nvSpPr>
        <p:spPr bwMode="auto">
          <a:xfrm>
            <a:off x="833438" y="4256088"/>
            <a:ext cx="284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7" name="TextBox 78"/>
          <p:cNvSpPr txBox="1">
            <a:spLocks noChangeArrowheads="1"/>
          </p:cNvSpPr>
          <p:nvPr/>
        </p:nvSpPr>
        <p:spPr bwMode="auto">
          <a:xfrm>
            <a:off x="1214438" y="5857875"/>
            <a:ext cx="606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 i="1">
                <a:latin typeface="Arial" charset="0"/>
                <a:cs typeface="Arial" charset="0"/>
              </a:rPr>
              <a:t>J</a:t>
            </a:r>
            <a:r>
              <a:rPr lang="en-US" altLang="ko-KR" baseline="-25000">
                <a:latin typeface="Arial" charset="0"/>
                <a:cs typeface="Arial" charset="0"/>
              </a:rPr>
              <a:t>CH</a:t>
            </a:r>
            <a:endParaRPr lang="ko-KR" altLang="en-US" baseline="-25000">
              <a:latin typeface="Arial" charset="0"/>
              <a:cs typeface="Arial" charset="0"/>
            </a:endParaRPr>
          </a:p>
        </p:txBody>
      </p:sp>
      <p:sp>
        <p:nvSpPr>
          <p:cNvPr id="138" name="TextBox 79"/>
          <p:cNvSpPr txBox="1">
            <a:spLocks noChangeArrowheads="1"/>
          </p:cNvSpPr>
          <p:nvPr/>
        </p:nvSpPr>
        <p:spPr bwMode="auto">
          <a:xfrm>
            <a:off x="4183063" y="5864225"/>
            <a:ext cx="606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 i="1">
                <a:latin typeface="Arial" charset="0"/>
                <a:cs typeface="Arial" charset="0"/>
              </a:rPr>
              <a:t>J</a:t>
            </a:r>
            <a:r>
              <a:rPr lang="en-US" altLang="ko-KR" baseline="-25000">
                <a:latin typeface="Arial" charset="0"/>
                <a:cs typeface="Arial" charset="0"/>
              </a:rPr>
              <a:t>CH</a:t>
            </a:r>
            <a:endParaRPr lang="ko-KR" altLang="en-US" baseline="-25000">
              <a:latin typeface="Arial" charset="0"/>
              <a:cs typeface="Arial" charset="0"/>
            </a:endParaRPr>
          </a:p>
        </p:txBody>
      </p:sp>
      <p:sp>
        <p:nvSpPr>
          <p:cNvPr id="139" name="오른쪽 화살표 138"/>
          <p:cNvSpPr/>
          <p:nvPr/>
        </p:nvSpPr>
        <p:spPr>
          <a:xfrm>
            <a:off x="3714750" y="2571750"/>
            <a:ext cx="785813" cy="21431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8232" name="TextBox 139"/>
          <p:cNvSpPr txBox="1">
            <a:spLocks noChangeArrowheads="1"/>
          </p:cNvSpPr>
          <p:nvPr/>
        </p:nvSpPr>
        <p:spPr bwMode="auto">
          <a:xfrm>
            <a:off x="3643313" y="2286000"/>
            <a:ext cx="854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FT(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1</a:t>
            </a:r>
            <a:r>
              <a:rPr lang="en-US" altLang="ko-KR" sz="1400">
                <a:latin typeface="Arial" charset="0"/>
                <a:cs typeface="Arial" charset="0"/>
              </a:rPr>
              <a:t>, 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2</a:t>
            </a:r>
            <a:r>
              <a:rPr lang="en-US" altLang="ko-KR" sz="1400">
                <a:latin typeface="Arial" charset="0"/>
                <a:cs typeface="Arial" charset="0"/>
              </a:rPr>
              <a:t>)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  <p:sp>
        <p:nvSpPr>
          <p:cNvPr id="48233" name="Text Box 78"/>
          <p:cNvSpPr txBox="1">
            <a:spLocks noChangeArrowheads="1"/>
          </p:cNvSpPr>
          <p:nvPr/>
        </p:nvSpPr>
        <p:spPr bwMode="auto">
          <a:xfrm>
            <a:off x="3357563" y="2786063"/>
            <a:ext cx="1489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C00000"/>
                </a:solidFill>
                <a:latin typeface="Arial" charset="0"/>
                <a:cs typeface="Arial" charset="0"/>
              </a:rPr>
              <a:t>HSQC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 animBg="1"/>
      <p:bldP spid="112" grpId="0"/>
      <p:bldP spid="114" grpId="0"/>
      <p:bldP spid="115" grpId="0"/>
      <p:bldP spid="116" grpId="0"/>
      <p:bldP spid="117" grpId="0"/>
      <p:bldP spid="118" grpId="0" animBg="1"/>
      <p:bldP spid="120" grpId="0" animBg="1"/>
      <p:bldP spid="121" grpId="0" animBg="1"/>
      <p:bldP spid="122" grpId="0" animBg="1"/>
      <p:bldP spid="126" grpId="0" animBg="1"/>
      <p:bldP spid="127" grpId="0" animBg="1"/>
      <p:bldP spid="128" grpId="0"/>
      <p:bldP spid="129" grpId="0"/>
      <p:bldP spid="130" grpId="0"/>
      <p:bldP spid="131" grpId="0"/>
      <p:bldP spid="132" grpId="0"/>
      <p:bldP spid="135" grpId="0"/>
      <p:bldP spid="136" grpId="0"/>
      <p:bldP spid="137" grpId="0"/>
      <p:bldP spid="138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390900" y="170815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C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987800" y="17145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C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62475" y="17145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O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138738" y="17145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C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643563" y="17145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C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132388" y="1139825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O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359150" y="115887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822575" y="170815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354388" y="22574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3995738" y="2265363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5643563" y="2284413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4027488" y="1154113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5662613" y="11779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6146800" y="17145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</a:p>
        </p:txBody>
      </p:sp>
      <p:sp>
        <p:nvSpPr>
          <p:cNvPr id="49168" name="Line 17"/>
          <p:cNvSpPr>
            <a:spLocks noChangeShapeType="1"/>
          </p:cNvSpPr>
          <p:nvPr/>
        </p:nvSpPr>
        <p:spPr bwMode="auto">
          <a:xfrm>
            <a:off x="3770313" y="1930400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9" name="Line 18"/>
          <p:cNvSpPr>
            <a:spLocks noChangeShapeType="1"/>
          </p:cNvSpPr>
          <p:nvPr/>
        </p:nvSpPr>
        <p:spPr bwMode="auto">
          <a:xfrm>
            <a:off x="4346575" y="1930400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0" name="Line 19"/>
          <p:cNvSpPr>
            <a:spLocks noChangeShapeType="1"/>
          </p:cNvSpPr>
          <p:nvPr/>
        </p:nvSpPr>
        <p:spPr bwMode="auto">
          <a:xfrm>
            <a:off x="4922838" y="1930400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1" name="Line 20"/>
          <p:cNvSpPr>
            <a:spLocks noChangeShapeType="1"/>
          </p:cNvSpPr>
          <p:nvPr/>
        </p:nvSpPr>
        <p:spPr bwMode="auto">
          <a:xfrm>
            <a:off x="5499100" y="1930400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2" name="Line 21"/>
          <p:cNvSpPr>
            <a:spLocks noChangeShapeType="1"/>
          </p:cNvSpPr>
          <p:nvPr/>
        </p:nvSpPr>
        <p:spPr bwMode="auto">
          <a:xfrm>
            <a:off x="6003925" y="1930400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3" name="Line 22"/>
          <p:cNvSpPr>
            <a:spLocks noChangeShapeType="1"/>
          </p:cNvSpPr>
          <p:nvPr/>
        </p:nvSpPr>
        <p:spPr bwMode="auto">
          <a:xfrm>
            <a:off x="3216275" y="1912938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4" name="Line 23"/>
          <p:cNvSpPr>
            <a:spLocks noChangeShapeType="1"/>
          </p:cNvSpPr>
          <p:nvPr/>
        </p:nvSpPr>
        <p:spPr bwMode="auto">
          <a:xfrm rot="-5400000">
            <a:off x="3445669" y="1607344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5" name="Line 24"/>
          <p:cNvSpPr>
            <a:spLocks noChangeShapeType="1"/>
          </p:cNvSpPr>
          <p:nvPr/>
        </p:nvSpPr>
        <p:spPr bwMode="auto">
          <a:xfrm rot="-5400000">
            <a:off x="3448844" y="2209007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6" name="Line 25"/>
          <p:cNvSpPr>
            <a:spLocks noChangeShapeType="1"/>
          </p:cNvSpPr>
          <p:nvPr/>
        </p:nvSpPr>
        <p:spPr bwMode="auto">
          <a:xfrm rot="-5400000">
            <a:off x="4101306" y="2183607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7" name="Line 26"/>
          <p:cNvSpPr>
            <a:spLocks noChangeShapeType="1"/>
          </p:cNvSpPr>
          <p:nvPr/>
        </p:nvSpPr>
        <p:spPr bwMode="auto">
          <a:xfrm rot="-5400000">
            <a:off x="4094956" y="1607344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8" name="Line 27"/>
          <p:cNvSpPr>
            <a:spLocks noChangeShapeType="1"/>
          </p:cNvSpPr>
          <p:nvPr/>
        </p:nvSpPr>
        <p:spPr bwMode="auto">
          <a:xfrm rot="-5400000">
            <a:off x="5174456" y="1607344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9" name="Line 28"/>
          <p:cNvSpPr>
            <a:spLocks noChangeShapeType="1"/>
          </p:cNvSpPr>
          <p:nvPr/>
        </p:nvSpPr>
        <p:spPr bwMode="auto">
          <a:xfrm rot="-5400000">
            <a:off x="5245894" y="1607344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 rot="-5400000">
            <a:off x="5718969" y="1627982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1" name="Line 30"/>
          <p:cNvSpPr>
            <a:spLocks noChangeShapeType="1"/>
          </p:cNvSpPr>
          <p:nvPr/>
        </p:nvSpPr>
        <p:spPr bwMode="auto">
          <a:xfrm rot="-5400000">
            <a:off x="5728494" y="2164557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2" name="Rectangle 31"/>
          <p:cNvSpPr>
            <a:spLocks noChangeArrowheads="1"/>
          </p:cNvSpPr>
          <p:nvPr/>
        </p:nvSpPr>
        <p:spPr bwMode="auto">
          <a:xfrm>
            <a:off x="2500313" y="3714750"/>
            <a:ext cx="4535487" cy="2447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2500313" y="3570288"/>
            <a:ext cx="4464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4214813" y="6286500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85" name="Line 34"/>
          <p:cNvSpPr>
            <a:spLocks noChangeShapeType="1"/>
          </p:cNvSpPr>
          <p:nvPr/>
        </p:nvSpPr>
        <p:spPr bwMode="auto">
          <a:xfrm>
            <a:off x="7215188" y="46434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86" name="Line 35"/>
          <p:cNvSpPr>
            <a:spLocks noChangeShapeType="1"/>
          </p:cNvSpPr>
          <p:nvPr/>
        </p:nvSpPr>
        <p:spPr bwMode="auto">
          <a:xfrm flipV="1">
            <a:off x="6532563" y="3209925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7" name="Line 36"/>
          <p:cNvSpPr>
            <a:spLocks noChangeShapeType="1"/>
          </p:cNvSpPr>
          <p:nvPr/>
        </p:nvSpPr>
        <p:spPr bwMode="auto">
          <a:xfrm flipV="1">
            <a:off x="5883275" y="31384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8" name="Line 37"/>
          <p:cNvSpPr>
            <a:spLocks noChangeShapeType="1"/>
          </p:cNvSpPr>
          <p:nvPr/>
        </p:nvSpPr>
        <p:spPr bwMode="auto">
          <a:xfrm flipV="1">
            <a:off x="5308600" y="31384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9" name="Line 38"/>
          <p:cNvSpPr>
            <a:spLocks noChangeShapeType="1"/>
          </p:cNvSpPr>
          <p:nvPr/>
        </p:nvSpPr>
        <p:spPr bwMode="auto">
          <a:xfrm flipV="1">
            <a:off x="3003550" y="31384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0" name="Line 39"/>
          <p:cNvSpPr>
            <a:spLocks noChangeShapeType="1"/>
          </p:cNvSpPr>
          <p:nvPr/>
        </p:nvSpPr>
        <p:spPr bwMode="auto">
          <a:xfrm>
            <a:off x="2355850" y="3714750"/>
            <a:ext cx="0" cy="2447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1" name="Line 40"/>
          <p:cNvSpPr>
            <a:spLocks noChangeShapeType="1"/>
          </p:cNvSpPr>
          <p:nvPr/>
        </p:nvSpPr>
        <p:spPr bwMode="auto">
          <a:xfrm flipH="1">
            <a:off x="2066925" y="39306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2" name="Line 41"/>
          <p:cNvSpPr>
            <a:spLocks noChangeShapeType="1"/>
          </p:cNvSpPr>
          <p:nvPr/>
        </p:nvSpPr>
        <p:spPr bwMode="auto">
          <a:xfrm flipH="1">
            <a:off x="2066925" y="407352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3" name="Line 42"/>
          <p:cNvSpPr>
            <a:spLocks noChangeShapeType="1"/>
          </p:cNvSpPr>
          <p:nvPr/>
        </p:nvSpPr>
        <p:spPr bwMode="auto">
          <a:xfrm flipH="1">
            <a:off x="1779588" y="4002088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4" name="Line 43"/>
          <p:cNvSpPr>
            <a:spLocks noChangeShapeType="1"/>
          </p:cNvSpPr>
          <p:nvPr/>
        </p:nvSpPr>
        <p:spPr bwMode="auto">
          <a:xfrm flipH="1">
            <a:off x="1419225" y="4506913"/>
            <a:ext cx="936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5" name="Line 44"/>
          <p:cNvSpPr>
            <a:spLocks noChangeShapeType="1"/>
          </p:cNvSpPr>
          <p:nvPr/>
        </p:nvSpPr>
        <p:spPr bwMode="auto">
          <a:xfrm flipH="1">
            <a:off x="2211388" y="5586413"/>
            <a:ext cx="144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6" name="Line 45"/>
          <p:cNvSpPr>
            <a:spLocks noChangeShapeType="1"/>
          </p:cNvSpPr>
          <p:nvPr/>
        </p:nvSpPr>
        <p:spPr bwMode="auto">
          <a:xfrm flipH="1">
            <a:off x="2211388" y="5802313"/>
            <a:ext cx="144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7" name="Line 46"/>
          <p:cNvSpPr>
            <a:spLocks noChangeShapeType="1"/>
          </p:cNvSpPr>
          <p:nvPr/>
        </p:nvSpPr>
        <p:spPr bwMode="auto">
          <a:xfrm flipH="1">
            <a:off x="1995488" y="5657850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8" name="Line 47"/>
          <p:cNvSpPr>
            <a:spLocks noChangeShapeType="1"/>
          </p:cNvSpPr>
          <p:nvPr/>
        </p:nvSpPr>
        <p:spPr bwMode="auto">
          <a:xfrm flipH="1">
            <a:off x="1995488" y="5730875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99" name="Oval 49"/>
          <p:cNvSpPr>
            <a:spLocks noChangeArrowheads="1"/>
          </p:cNvSpPr>
          <p:nvPr/>
        </p:nvSpPr>
        <p:spPr bwMode="auto">
          <a:xfrm>
            <a:off x="5164138" y="5657850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9200" name="Oval 50"/>
          <p:cNvSpPr>
            <a:spLocks noChangeArrowheads="1"/>
          </p:cNvSpPr>
          <p:nvPr/>
        </p:nvSpPr>
        <p:spPr bwMode="auto">
          <a:xfrm>
            <a:off x="5811838" y="4362450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9201" name="Oval 51"/>
          <p:cNvSpPr>
            <a:spLocks noChangeArrowheads="1"/>
          </p:cNvSpPr>
          <p:nvPr/>
        </p:nvSpPr>
        <p:spPr bwMode="auto">
          <a:xfrm>
            <a:off x="6459538" y="3930650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9202" name="Text Box 93"/>
          <p:cNvSpPr txBox="1">
            <a:spLocks noChangeArrowheads="1"/>
          </p:cNvSpPr>
          <p:nvPr/>
        </p:nvSpPr>
        <p:spPr bwMode="auto">
          <a:xfrm>
            <a:off x="250825" y="26035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solidFill>
                  <a:srgbClr val="990000"/>
                </a:solidFill>
              </a:rPr>
              <a:t>HMQC/HSQC spectrum and its Interpretation</a:t>
            </a:r>
          </a:p>
        </p:txBody>
      </p:sp>
      <p:sp>
        <p:nvSpPr>
          <p:cNvPr id="49203" name="TextBox 52"/>
          <p:cNvSpPr txBox="1">
            <a:spLocks noChangeArrowheads="1"/>
          </p:cNvSpPr>
          <p:nvPr/>
        </p:nvSpPr>
        <p:spPr bwMode="auto">
          <a:xfrm>
            <a:off x="6429375" y="2857500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990000"/>
                </a:solidFill>
              </a:rPr>
              <a:t>a</a:t>
            </a:r>
            <a:endParaRPr lang="ko-KR" altLang="en-US" sz="1200" b="1">
              <a:solidFill>
                <a:srgbClr val="990000"/>
              </a:solidFill>
            </a:endParaRPr>
          </a:p>
        </p:txBody>
      </p:sp>
      <p:sp>
        <p:nvSpPr>
          <p:cNvPr id="49204" name="TextBox 53"/>
          <p:cNvSpPr txBox="1">
            <a:spLocks noChangeArrowheads="1"/>
          </p:cNvSpPr>
          <p:nvPr/>
        </p:nvSpPr>
        <p:spPr bwMode="auto">
          <a:xfrm>
            <a:off x="5143500" y="2857500"/>
            <a:ext cx="27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990000"/>
                </a:solidFill>
              </a:rPr>
              <a:t>b</a:t>
            </a:r>
            <a:endParaRPr lang="ko-KR" altLang="en-US" sz="1200" b="1">
              <a:solidFill>
                <a:srgbClr val="990000"/>
              </a:solidFill>
            </a:endParaRPr>
          </a:p>
        </p:txBody>
      </p:sp>
      <p:sp>
        <p:nvSpPr>
          <p:cNvPr id="49205" name="TextBox 54"/>
          <p:cNvSpPr txBox="1">
            <a:spLocks noChangeArrowheads="1"/>
          </p:cNvSpPr>
          <p:nvPr/>
        </p:nvSpPr>
        <p:spPr bwMode="auto">
          <a:xfrm>
            <a:off x="2857500" y="2857500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990000"/>
                </a:solidFill>
              </a:rPr>
              <a:t>c</a:t>
            </a:r>
            <a:endParaRPr lang="ko-KR" altLang="en-US" sz="1200" b="1">
              <a:solidFill>
                <a:srgbClr val="990000"/>
              </a:solidFill>
            </a:endParaRPr>
          </a:p>
        </p:txBody>
      </p:sp>
      <p:sp>
        <p:nvSpPr>
          <p:cNvPr id="49206" name="TextBox 55"/>
          <p:cNvSpPr txBox="1">
            <a:spLocks noChangeArrowheads="1"/>
          </p:cNvSpPr>
          <p:nvPr/>
        </p:nvSpPr>
        <p:spPr bwMode="auto">
          <a:xfrm>
            <a:off x="5786438" y="2857500"/>
            <a:ext cx="27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990000"/>
                </a:solidFill>
              </a:rPr>
              <a:t>d</a:t>
            </a:r>
            <a:endParaRPr lang="ko-KR" altLang="en-US" sz="1200" b="1">
              <a:solidFill>
                <a:srgbClr val="990000"/>
              </a:solidFill>
            </a:endParaRPr>
          </a:p>
        </p:txBody>
      </p:sp>
      <p:sp>
        <p:nvSpPr>
          <p:cNvPr id="49207" name="TextBox 56"/>
          <p:cNvSpPr txBox="1">
            <a:spLocks noChangeArrowheads="1"/>
          </p:cNvSpPr>
          <p:nvPr/>
        </p:nvSpPr>
        <p:spPr bwMode="auto">
          <a:xfrm>
            <a:off x="3571875" y="1928813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990000"/>
                </a:solidFill>
              </a:rPr>
              <a:t>a</a:t>
            </a:r>
            <a:endParaRPr lang="ko-KR" altLang="en-US" sz="1200" b="1">
              <a:solidFill>
                <a:srgbClr val="990000"/>
              </a:solidFill>
            </a:endParaRPr>
          </a:p>
        </p:txBody>
      </p:sp>
      <p:sp>
        <p:nvSpPr>
          <p:cNvPr id="49208" name="TextBox 57"/>
          <p:cNvSpPr txBox="1">
            <a:spLocks noChangeArrowheads="1"/>
          </p:cNvSpPr>
          <p:nvPr/>
        </p:nvSpPr>
        <p:spPr bwMode="auto">
          <a:xfrm>
            <a:off x="4214813" y="1928813"/>
            <a:ext cx="27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990000"/>
                </a:solidFill>
              </a:rPr>
              <a:t>b</a:t>
            </a:r>
            <a:endParaRPr lang="ko-KR" altLang="en-US" sz="1200" b="1">
              <a:solidFill>
                <a:srgbClr val="990000"/>
              </a:solidFill>
            </a:endParaRPr>
          </a:p>
        </p:txBody>
      </p:sp>
      <p:sp>
        <p:nvSpPr>
          <p:cNvPr id="49209" name="TextBox 58"/>
          <p:cNvSpPr txBox="1">
            <a:spLocks noChangeArrowheads="1"/>
          </p:cNvSpPr>
          <p:nvPr/>
        </p:nvSpPr>
        <p:spPr bwMode="auto">
          <a:xfrm>
            <a:off x="5214938" y="2000250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990000"/>
                </a:solidFill>
              </a:rPr>
              <a:t>c</a:t>
            </a:r>
            <a:endParaRPr lang="ko-KR" altLang="en-US" sz="1200" b="1">
              <a:solidFill>
                <a:srgbClr val="990000"/>
              </a:solidFill>
            </a:endParaRPr>
          </a:p>
        </p:txBody>
      </p:sp>
      <p:sp>
        <p:nvSpPr>
          <p:cNvPr id="49210" name="TextBox 59"/>
          <p:cNvSpPr txBox="1">
            <a:spLocks noChangeArrowheads="1"/>
          </p:cNvSpPr>
          <p:nvPr/>
        </p:nvSpPr>
        <p:spPr bwMode="auto">
          <a:xfrm>
            <a:off x="5857875" y="1928813"/>
            <a:ext cx="27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990000"/>
                </a:solidFill>
              </a:rPr>
              <a:t>d</a:t>
            </a:r>
            <a:endParaRPr lang="ko-KR" altLang="en-US" sz="1200" b="1">
              <a:solidFill>
                <a:srgbClr val="990000"/>
              </a:solidFill>
            </a:endParaRPr>
          </a:p>
        </p:txBody>
      </p:sp>
      <p:sp>
        <p:nvSpPr>
          <p:cNvPr id="49211" name="TextBox 60"/>
          <p:cNvSpPr txBox="1">
            <a:spLocks noChangeArrowheads="1"/>
          </p:cNvSpPr>
          <p:nvPr/>
        </p:nvSpPr>
        <p:spPr bwMode="auto">
          <a:xfrm>
            <a:off x="1214438" y="3857625"/>
            <a:ext cx="579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CH</a:t>
            </a:r>
            <a:r>
              <a:rPr lang="en-US" altLang="ko-KR" sz="1200" b="1" baseline="-25000"/>
              <a:t>3, a</a:t>
            </a:r>
            <a:endParaRPr lang="ko-KR" altLang="en-US" sz="1200" b="1" baseline="-25000"/>
          </a:p>
        </p:txBody>
      </p:sp>
      <p:sp>
        <p:nvSpPr>
          <p:cNvPr id="49212" name="TextBox 61"/>
          <p:cNvSpPr txBox="1">
            <a:spLocks noChangeArrowheads="1"/>
          </p:cNvSpPr>
          <p:nvPr/>
        </p:nvSpPr>
        <p:spPr bwMode="auto">
          <a:xfrm>
            <a:off x="928688" y="4357688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CH</a:t>
            </a:r>
            <a:r>
              <a:rPr lang="en-US" altLang="ko-KR" sz="1200" b="1" baseline="-25000"/>
              <a:t>3, d</a:t>
            </a:r>
            <a:endParaRPr lang="ko-KR" altLang="en-US" sz="1200" b="1" baseline="-25000"/>
          </a:p>
        </p:txBody>
      </p:sp>
      <p:sp>
        <p:nvSpPr>
          <p:cNvPr id="49213" name="TextBox 62"/>
          <p:cNvSpPr txBox="1">
            <a:spLocks noChangeArrowheads="1"/>
          </p:cNvSpPr>
          <p:nvPr/>
        </p:nvSpPr>
        <p:spPr bwMode="auto">
          <a:xfrm>
            <a:off x="1428750" y="557212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CH</a:t>
            </a:r>
            <a:r>
              <a:rPr lang="en-US" altLang="ko-KR" sz="1200" b="1" baseline="-25000"/>
              <a:t>2, b</a:t>
            </a:r>
            <a:endParaRPr lang="ko-KR" altLang="en-US" sz="1200" b="1" baseline="-25000"/>
          </a:p>
        </p:txBody>
      </p:sp>
      <p:cxnSp>
        <p:nvCxnSpPr>
          <p:cNvPr id="65" name="직선 연결선 64"/>
          <p:cNvCxnSpPr/>
          <p:nvPr/>
        </p:nvCxnSpPr>
        <p:spPr>
          <a:xfrm>
            <a:off x="2500313" y="4000500"/>
            <a:ext cx="3857625" cy="1588"/>
          </a:xfrm>
          <a:prstGeom prst="line">
            <a:avLst/>
          </a:prstGeom>
          <a:ln>
            <a:solidFill>
              <a:srgbClr val="8D120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 rot="5400000">
            <a:off x="6463506" y="3813969"/>
            <a:ext cx="142875" cy="1588"/>
          </a:xfrm>
          <a:prstGeom prst="line">
            <a:avLst/>
          </a:prstGeom>
          <a:ln w="12700">
            <a:solidFill>
              <a:srgbClr val="8D120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16" name="TextBox 69"/>
          <p:cNvSpPr txBox="1">
            <a:spLocks noChangeArrowheads="1"/>
          </p:cNvSpPr>
          <p:nvPr/>
        </p:nvSpPr>
        <p:spPr bwMode="auto">
          <a:xfrm>
            <a:off x="4429125" y="6357938"/>
            <a:ext cx="48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/>
              <a:t>13</a:t>
            </a:r>
            <a:r>
              <a:rPr lang="en-US" altLang="ko-KR"/>
              <a:t>C</a:t>
            </a:r>
            <a:endParaRPr lang="ko-KR" altLang="en-US"/>
          </a:p>
        </p:txBody>
      </p:sp>
      <p:sp>
        <p:nvSpPr>
          <p:cNvPr id="49217" name="TextBox 70"/>
          <p:cNvSpPr txBox="1">
            <a:spLocks noChangeArrowheads="1"/>
          </p:cNvSpPr>
          <p:nvPr/>
        </p:nvSpPr>
        <p:spPr bwMode="auto">
          <a:xfrm>
            <a:off x="7286625" y="4714875"/>
            <a:ext cx="407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/>
              <a:t>1</a:t>
            </a:r>
            <a:r>
              <a:rPr lang="en-US" altLang="ko-KR"/>
              <a:t>H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486" y="455865"/>
            <a:ext cx="2215662" cy="154174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2. Gated</a:t>
            </a:r>
            <a:endParaRPr lang="en-US" dirty="0"/>
          </a:p>
        </p:txBody>
      </p:sp>
      <p:pic>
        <p:nvPicPr>
          <p:cNvPr id="513026" name="Picture 2" descr="f-5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55" y="2602523"/>
            <a:ext cx="7653969" cy="385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668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1066800" y="3352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67056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1066800" y="64770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6858000" y="33528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066800" y="32004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473950" y="4473575"/>
            <a:ext cx="11890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aseline="30000"/>
              <a:t>13</a:t>
            </a:r>
            <a:r>
              <a:rPr lang="en-US" sz="1400"/>
              <a:t>C chemical</a:t>
            </a:r>
          </a:p>
          <a:p>
            <a:pPr algn="ctr"/>
            <a:r>
              <a:rPr lang="en-US" sz="1400"/>
              <a:t>shifts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895600" y="1752600"/>
            <a:ext cx="11255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aseline="30000"/>
              <a:t>1</a:t>
            </a:r>
            <a:r>
              <a:rPr lang="en-US" sz="1400"/>
              <a:t>H chemical</a:t>
            </a:r>
          </a:p>
          <a:p>
            <a:pPr algn="ctr"/>
            <a:r>
              <a:rPr lang="en-US" sz="1400"/>
              <a:t>shifts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6858000" y="3886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6858000" y="4343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6858000" y="4953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68580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V="1">
            <a:off x="6096000" y="2438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V="1">
            <a:off x="6019800" y="2819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V="1">
            <a:off x="6172200" y="2819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6019800" y="38100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V="1">
            <a:off x="289560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2971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 flipV="1">
            <a:off x="3048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 flipV="1">
            <a:off x="312420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895600" y="4876800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 flipV="1">
            <a:off x="4648200" y="1981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46482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H="1">
            <a:off x="7086600" y="609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7772400" y="5943600"/>
            <a:ext cx="1103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no correlation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1600200" y="609600"/>
            <a:ext cx="54403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A simulated HMQC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998806" y="1"/>
          <a:ext cx="814519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2" name="Image" r:id="rId3" imgW="28571429" imgH="18793651" progId="">
                  <p:embed/>
                </p:oleObj>
              </mc:Choice>
              <mc:Fallback>
                <p:oleObj name="Image" r:id="rId3" imgW="28571429" imgH="1879365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806" y="1"/>
                        <a:ext cx="8145194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0" y="4762500"/>
          <a:ext cx="1735138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3" name="Image" r:id="rId5" imgW="5803175" imgH="7009524" progId="">
                  <p:embed/>
                </p:oleObj>
              </mc:Choice>
              <mc:Fallback>
                <p:oleObj name="Image" r:id="rId5" imgW="5803175" imgH="700952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2500"/>
                        <a:ext cx="1735138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55626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6400800" y="3733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181600" y="43434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diastereotopic CH</a:t>
            </a:r>
            <a:r>
              <a:rPr lang="en-US" sz="1400" baseline="-25000"/>
              <a:t>2</a:t>
            </a:r>
            <a:r>
              <a:rPr lang="en-US" sz="1400"/>
              <a:t>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0" y="0"/>
          <a:ext cx="9144000" cy="680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64" name="PhotoImpact" r:id="rId3" imgW="4553721" imgH="4192177" progId="">
                  <p:embed/>
                </p:oleObj>
              </mc:Choice>
              <mc:Fallback>
                <p:oleObj name="PhotoImpact" r:id="rId3" imgW="4553721" imgH="419217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0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5562600" y="4038600"/>
          <a:ext cx="2667000" cy="186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65" name="PhotoImpact" r:id="rId5" imgW="2093803" imgH="1459748" progId="">
                  <p:embed/>
                </p:oleObj>
              </mc:Choice>
              <mc:Fallback>
                <p:oleObj name="PhotoImpact" r:id="rId5" imgW="2093803" imgH="145974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038600"/>
                        <a:ext cx="2667000" cy="186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8678" y="0"/>
            <a:ext cx="69753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2053883" cy="279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12. </a:t>
            </a:r>
            <a:r>
              <a:rPr lang="en-US" sz="4400" dirty="0" smtClean="0"/>
              <a:t>HSQC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6381" y="1438259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HSQC (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Heteronuclear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Single Quantum Correlation)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Correlating coupled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heteronuclear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spins across a single bond and hence identifying directly connected nuclei. Employs detection of high-sensitivity nuclide, e.g. </a:t>
            </a:r>
            <a:r>
              <a:rPr kumimoji="0" lang="en-US" sz="2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H, </a:t>
            </a:r>
            <a:r>
              <a:rPr kumimoji="0" lang="en-US" sz="2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F, </a:t>
            </a:r>
            <a:r>
              <a:rPr kumimoji="0" lang="en-US" sz="2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 (an ‘inverse technique’). Provides improved resolution over HMQC, so it is better suited for crowded spectra but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be more sensitive to experimental imperfections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6768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48557"/>
            <a:ext cx="8114657" cy="398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025748" cy="337624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C. Interpretation of spectra </a:t>
            </a:r>
            <a:endParaRPr lang="en-US" sz="3200" b="1" dirty="0"/>
          </a:p>
        </p:txBody>
      </p:sp>
      <p:graphicFrame>
        <p:nvGraphicFramePr>
          <p:cNvPr id="675841" name="Object 1"/>
          <p:cNvGraphicFramePr>
            <a:graphicFrameLocks noGrp="1" noChangeAspect="1"/>
          </p:cNvGraphicFramePr>
          <p:nvPr>
            <p:ph idx="1"/>
          </p:nvPr>
        </p:nvGraphicFramePr>
        <p:xfrm>
          <a:off x="1894476" y="1"/>
          <a:ext cx="72495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42" name="PhotoImpact" r:id="rId3" imgW="4556383" imgH="4309516" progId="">
                  <p:embed/>
                </p:oleObj>
              </mc:Choice>
              <mc:Fallback>
                <p:oleObj name="PhotoImpact" r:id="rId3" imgW="4556383" imgH="4309516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4476" y="1"/>
                        <a:ext cx="7249524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362200" y="0"/>
          <a:ext cx="68103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0" name="PhotoImpact" r:id="rId3" imgW="4256360" imgH="4285497" progId="">
                  <p:embed/>
                </p:oleObj>
              </mc:Choice>
              <mc:Fallback>
                <p:oleObj name="PhotoImpact" r:id="rId3" imgW="4256360" imgH="428549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0"/>
                        <a:ext cx="68103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304800" y="3124200"/>
          <a:ext cx="2093913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1" name="PhotoImpact" r:id="rId5" imgW="2093803" imgH="1459748" progId="">
                  <p:embed/>
                </p:oleObj>
              </mc:Choice>
              <mc:Fallback>
                <p:oleObj name="PhotoImpact" r:id="rId5" imgW="2093803" imgH="145974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124200"/>
                        <a:ext cx="2093913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2243138" y="1731963"/>
            <a:ext cx="4624387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>
                <a:solidFill>
                  <a:srgbClr val="3399FF"/>
                </a:solidFill>
              </a:rPr>
              <a:t>HMQC or HSQC?</a:t>
            </a:r>
          </a:p>
          <a:p>
            <a:pPr algn="ctr"/>
            <a:endParaRPr lang="en-US" sz="4400">
              <a:solidFill>
                <a:srgbClr val="3399FF"/>
              </a:solidFill>
            </a:endParaRPr>
          </a:p>
          <a:p>
            <a:pPr algn="ctr"/>
            <a:endParaRPr lang="en-US" sz="4400">
              <a:solidFill>
                <a:srgbClr val="3399FF"/>
              </a:solidFill>
            </a:endParaRPr>
          </a:p>
          <a:p>
            <a:pPr algn="ctr"/>
            <a:r>
              <a:rPr lang="en-US" sz="4400">
                <a:solidFill>
                  <a:srgbClr val="3399FF"/>
                </a:solidFill>
              </a:rPr>
              <a:t>Lets See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475" y="673100"/>
            <a:ext cx="690245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444500" y="4298950"/>
            <a:ext cx="8229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lphaLcParenBoth"/>
            </a:pPr>
            <a:r>
              <a:rPr lang="en-US"/>
              <a:t>Conventional 1D proton spectrum without suppression of the parent resonance and displays the required </a:t>
            </a:r>
            <a:r>
              <a:rPr lang="en-US" baseline="30000"/>
              <a:t>13</a:t>
            </a:r>
            <a:r>
              <a:rPr lang="en-US"/>
              <a:t>C satellites. </a:t>
            </a:r>
          </a:p>
          <a:p>
            <a:pPr marL="342900" indent="-342900">
              <a:buFontTx/>
              <a:buAutoNum type="alphaLcParenBoth"/>
            </a:pPr>
            <a:endParaRPr lang="en-US"/>
          </a:p>
          <a:p>
            <a:pPr marL="342900" indent="-342900">
              <a:buFontTx/>
              <a:buAutoNum type="alphaLcParenBoth"/>
            </a:pPr>
            <a:r>
              <a:rPr lang="en-US"/>
              <a:t> Phase cycling</a:t>
            </a:r>
          </a:p>
          <a:p>
            <a:pPr marL="342900" indent="-342900">
              <a:buFontTx/>
              <a:buAutoNum type="alphaLcParenBoth"/>
            </a:pPr>
            <a:endParaRPr lang="en-US"/>
          </a:p>
          <a:p>
            <a:pPr marL="342900" indent="-342900">
              <a:buFontTx/>
              <a:buAutoNum type="alphaLcParenBoth"/>
            </a:pPr>
            <a:r>
              <a:rPr lang="en-US"/>
              <a:t>Optimised BIRD presaturation</a:t>
            </a:r>
          </a:p>
          <a:p>
            <a:pPr marL="342900" indent="-342900"/>
            <a:endParaRPr lang="en-US"/>
          </a:p>
          <a:p>
            <a:pPr marL="342900" indent="-342900"/>
            <a:r>
              <a:rPr lang="en-US"/>
              <a:t>(d) Pulsed field gradients to remove the parent line (</a:t>
            </a:r>
            <a:r>
              <a:rPr lang="en-US" b="1">
                <a:solidFill>
                  <a:srgbClr val="FF6600"/>
                </a:solidFill>
              </a:rPr>
              <a:t>Notice loss of sensitivity</a:t>
            </a:r>
            <a:r>
              <a:rPr lang="en-US"/>
              <a:t>)</a:t>
            </a:r>
          </a:p>
        </p:txBody>
      </p:sp>
      <p:sp>
        <p:nvSpPr>
          <p:cNvPr id="48132" name="Rectangle 9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Comparison of </a:t>
            </a:r>
            <a:r>
              <a:rPr lang="en-US" b="1" baseline="30000"/>
              <a:t>12</a:t>
            </a:r>
            <a:r>
              <a:rPr lang="en-US" b="1"/>
              <a:t>C-</a:t>
            </a:r>
            <a:r>
              <a:rPr lang="en-US" b="1" baseline="30000"/>
              <a:t>1</a:t>
            </a:r>
            <a:r>
              <a:rPr lang="en-US" b="1"/>
              <a:t>H signal suppression methods used in proton detected heteronuclear correlation experiments</a:t>
            </a:r>
          </a:p>
        </p:txBody>
      </p:sp>
      <p:sp>
        <p:nvSpPr>
          <p:cNvPr id="48133" name="Text Box 10"/>
          <p:cNvSpPr txBox="1">
            <a:spLocks noChangeArrowheads="1"/>
          </p:cNvSpPr>
          <p:nvPr/>
        </p:nvSpPr>
        <p:spPr bwMode="auto">
          <a:xfrm>
            <a:off x="6872288" y="2741613"/>
            <a:ext cx="78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Clean</a:t>
            </a:r>
          </a:p>
        </p:txBody>
      </p:sp>
      <p:sp>
        <p:nvSpPr>
          <p:cNvPr id="48134" name="Text Box 11"/>
          <p:cNvSpPr txBox="1">
            <a:spLocks noChangeArrowheads="1"/>
          </p:cNvSpPr>
          <p:nvPr/>
        </p:nvSpPr>
        <p:spPr bwMode="auto">
          <a:xfrm>
            <a:off x="3313113" y="3783013"/>
            <a:ext cx="842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12</a:t>
            </a:r>
            <a:r>
              <a:rPr lang="en-US"/>
              <a:t>C-</a:t>
            </a:r>
            <a:r>
              <a:rPr lang="en-US" baseline="30000"/>
              <a:t>1</a:t>
            </a:r>
            <a:r>
              <a:rPr lang="en-US"/>
              <a:t>H</a:t>
            </a:r>
          </a:p>
        </p:txBody>
      </p:sp>
      <p:sp>
        <p:nvSpPr>
          <p:cNvPr id="48135" name="Line 12"/>
          <p:cNvSpPr>
            <a:spLocks noChangeShapeType="1"/>
          </p:cNvSpPr>
          <p:nvPr/>
        </p:nvSpPr>
        <p:spPr bwMode="auto">
          <a:xfrm flipH="1" flipV="1">
            <a:off x="2095500" y="2560638"/>
            <a:ext cx="1646238" cy="1125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6" name="Line 13"/>
          <p:cNvSpPr>
            <a:spLocks noChangeShapeType="1"/>
          </p:cNvSpPr>
          <p:nvPr/>
        </p:nvSpPr>
        <p:spPr bwMode="auto">
          <a:xfrm flipV="1">
            <a:off x="3741738" y="3194050"/>
            <a:ext cx="0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Line 14"/>
          <p:cNvSpPr>
            <a:spLocks noChangeShapeType="1"/>
          </p:cNvSpPr>
          <p:nvPr/>
        </p:nvSpPr>
        <p:spPr bwMode="auto">
          <a:xfrm flipV="1">
            <a:off x="3713163" y="2660650"/>
            <a:ext cx="1603375" cy="1025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4192588"/>
            <a:ext cx="619125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188" y="0"/>
            <a:ext cx="6650037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3130550" y="900113"/>
            <a:ext cx="333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Echo-Antiecho Gradient HSQC</a:t>
            </a:r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1174750" y="3811588"/>
            <a:ext cx="704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Echo-Antiecho Gradient HSQC with Sensitivity Enhancement (PEP)</a:t>
            </a:r>
          </a:p>
        </p:txBody>
      </p: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6802438" y="5287963"/>
            <a:ext cx="127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x2 Gain in </a:t>
            </a:r>
          </a:p>
          <a:p>
            <a:r>
              <a:rPr lang="en-US"/>
              <a:t>Senstitivity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184525" y="96838"/>
            <a:ext cx="300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Editing based on multiplicity</a:t>
            </a:r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469900"/>
            <a:ext cx="5389563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1363"/>
            <a:ext cx="6291263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6759575" y="15748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DEPT-HMQC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6632575" y="4303713"/>
            <a:ext cx="155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Edited HSQC</a:t>
            </a:r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6802438" y="3006725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D</a:t>
            </a:r>
            <a:r>
              <a:rPr lang="en-US"/>
              <a:t> = 1/2</a:t>
            </a:r>
            <a:r>
              <a:rPr lang="en-US" i="1"/>
              <a:t>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658813"/>
            <a:ext cx="4868862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573338"/>
            <a:ext cx="425926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3705225" y="223838"/>
            <a:ext cx="155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Edited HSQC</a:t>
            </a: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5189538" y="4781550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CH2 (Black)</a:t>
            </a:r>
          </a:p>
          <a:p>
            <a:r>
              <a:rPr lang="en-US"/>
              <a:t>CH and CH3 (Red)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 cstate="print"/>
          <a:srcRect l="14883" t="40062" r="20000" b="32480"/>
          <a:stretch>
            <a:fillRect/>
          </a:stretch>
        </p:blipFill>
        <p:spPr bwMode="auto">
          <a:xfrm>
            <a:off x="503238" y="4037013"/>
            <a:ext cx="793908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 cstate="print"/>
          <a:srcRect l="20468" t="47438" r="15691" b="25104"/>
          <a:stretch>
            <a:fillRect/>
          </a:stretch>
        </p:blipFill>
        <p:spPr bwMode="auto">
          <a:xfrm>
            <a:off x="688975" y="968375"/>
            <a:ext cx="7783513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1192213" y="365125"/>
            <a:ext cx="708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HSQC: Sensitivity Enhancement with Square </a:t>
            </a:r>
            <a:r>
              <a:rPr lang="en-US" baseline="30000"/>
              <a:t>13</a:t>
            </a:r>
            <a:r>
              <a:rPr lang="en-US"/>
              <a:t>C 180 degree pulses</a:t>
            </a:r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1119188" y="3457575"/>
            <a:ext cx="728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HSQC: Sensitivity Enhancement with Adiabatic </a:t>
            </a:r>
            <a:r>
              <a:rPr lang="en-US" baseline="30000"/>
              <a:t>13</a:t>
            </a:r>
            <a:r>
              <a:rPr lang="en-US"/>
              <a:t>C 180 degree pulses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5761038" y="6273800"/>
            <a:ext cx="233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Adiabatic Refocusing</a:t>
            </a: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2020888" y="6257925"/>
            <a:ext cx="217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Adiabatic Inversion </a:t>
            </a:r>
          </a:p>
        </p:txBody>
      </p:sp>
      <p:sp>
        <p:nvSpPr>
          <p:cNvPr id="54280" name="Line 10"/>
          <p:cNvSpPr>
            <a:spLocks noChangeShapeType="1"/>
          </p:cNvSpPr>
          <p:nvPr/>
        </p:nvSpPr>
        <p:spPr bwMode="auto">
          <a:xfrm flipH="1" flipV="1">
            <a:off x="2095500" y="5332413"/>
            <a:ext cx="309563" cy="900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Line 11"/>
          <p:cNvSpPr>
            <a:spLocks noChangeShapeType="1"/>
          </p:cNvSpPr>
          <p:nvPr/>
        </p:nvSpPr>
        <p:spPr bwMode="auto">
          <a:xfrm flipV="1">
            <a:off x="2798763" y="5233988"/>
            <a:ext cx="3348037" cy="984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2" name="Line 12"/>
          <p:cNvSpPr>
            <a:spLocks noChangeShapeType="1"/>
          </p:cNvSpPr>
          <p:nvPr/>
        </p:nvSpPr>
        <p:spPr bwMode="auto">
          <a:xfrm flipH="1" flipV="1">
            <a:off x="4079875" y="5318125"/>
            <a:ext cx="1631950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3" name="Line 13"/>
          <p:cNvSpPr>
            <a:spLocks noChangeShapeType="1"/>
          </p:cNvSpPr>
          <p:nvPr/>
        </p:nvSpPr>
        <p:spPr bwMode="auto">
          <a:xfrm flipH="1" flipV="1">
            <a:off x="5008563" y="5275263"/>
            <a:ext cx="928687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 cstate="print"/>
          <a:srcRect l="18463" t="19624" r="12383" b="10667"/>
          <a:stretch>
            <a:fillRect/>
          </a:stretch>
        </p:blipFill>
        <p:spPr bwMode="auto">
          <a:xfrm>
            <a:off x="290513" y="884238"/>
            <a:ext cx="8431212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4959350" y="3389313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Hymenistatin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 cstate="print"/>
          <a:srcRect l="17851" t="14272" r="19884" b="7062"/>
          <a:stretch>
            <a:fillRect/>
          </a:stretch>
        </p:blipFill>
        <p:spPr bwMode="auto">
          <a:xfrm>
            <a:off x="739775" y="412750"/>
            <a:ext cx="7591425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 cstate="print"/>
          <a:srcRect l="22852" t="13333" r="14531" b="7854"/>
          <a:stretch>
            <a:fillRect/>
          </a:stretch>
        </p:blipFill>
        <p:spPr bwMode="auto">
          <a:xfrm>
            <a:off x="863600" y="549275"/>
            <a:ext cx="7634288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1208088" y="196850"/>
            <a:ext cx="706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Heteronuclear Multiple-Bond Correlation Spectroscopy (HMBC)</a:t>
            </a:r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675" y="1060450"/>
            <a:ext cx="5718175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152400" y="6034088"/>
            <a:ext cx="8755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HMBC is in principle an HMQC experiment tuned for small </a:t>
            </a:r>
            <a:r>
              <a:rPr lang="en-US" baseline="30000"/>
              <a:t>1</a:t>
            </a:r>
            <a:r>
              <a:rPr lang="en-US"/>
              <a:t>H-</a:t>
            </a:r>
            <a:r>
              <a:rPr lang="en-US" baseline="30000"/>
              <a:t>13</a:t>
            </a:r>
            <a:r>
              <a:rPr lang="en-US"/>
              <a:t>C coupling constants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87" y="357393"/>
            <a:ext cx="3003453" cy="116191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3. Inverse Gated</a:t>
            </a:r>
            <a:endParaRPr lang="en-US" dirty="0"/>
          </a:p>
        </p:txBody>
      </p:sp>
      <p:pic>
        <p:nvPicPr>
          <p:cNvPr id="514050" name="Picture 2" descr="f-5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59" y="1983554"/>
            <a:ext cx="7622808" cy="354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563" y="119063"/>
            <a:ext cx="3952875" cy="67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print"/>
          <a:srcRect l="23700" r="20490"/>
          <a:stretch>
            <a:fillRect/>
          </a:stretch>
        </p:blipFill>
        <p:spPr bwMode="auto">
          <a:xfrm>
            <a:off x="0" y="254000"/>
            <a:ext cx="57912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5915025" y="307975"/>
            <a:ext cx="262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Magnitude Mode HMBC</a:t>
            </a:r>
          </a:p>
          <a:p>
            <a:r>
              <a:rPr lang="en-US"/>
              <a:t>with low-pass filter</a:t>
            </a: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2524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6007100" y="1987550"/>
          <a:ext cx="2844800" cy="290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9" name="Document" r:id="rId4" imgW="3790950" imgH="1809750" progId="">
                  <p:embed/>
                </p:oleObj>
              </mc:Choice>
              <mc:Fallback>
                <p:oleObj name="Document" r:id="rId4" imgW="3790950" imgH="180975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8348" b="10876"/>
                      <a:stretch>
                        <a:fillRect/>
                      </a:stretch>
                    </p:blipFill>
                    <p:spPr bwMode="auto">
                      <a:xfrm>
                        <a:off x="6007100" y="1987550"/>
                        <a:ext cx="2844800" cy="290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7067550" y="5232400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Ludartin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471488" y="5064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12a</a:t>
            </a: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1090613" y="50641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12b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879475" y="5092700"/>
            <a:ext cx="60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C11</a:t>
            </a:r>
          </a:p>
        </p:txBody>
      </p:sp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1511300" y="6032500"/>
            <a:ext cx="60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C13</a:t>
            </a:r>
          </a:p>
        </p:txBody>
      </p:sp>
      <p:sp>
        <p:nvSpPr>
          <p:cNvPr id="4107" name="Text Box 13"/>
          <p:cNvSpPr txBox="1">
            <a:spLocks noChangeArrowheads="1"/>
          </p:cNvSpPr>
          <p:nvPr/>
        </p:nvSpPr>
        <p:spPr bwMode="auto">
          <a:xfrm>
            <a:off x="1512888" y="2376488"/>
            <a:ext cx="47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C7</a:t>
            </a:r>
          </a:p>
        </p:txBody>
      </p:sp>
      <p:sp>
        <p:nvSpPr>
          <p:cNvPr id="4108" name="Oval 14"/>
          <p:cNvSpPr>
            <a:spLocks noChangeArrowheads="1"/>
          </p:cNvSpPr>
          <p:nvPr/>
        </p:nvSpPr>
        <p:spPr bwMode="auto">
          <a:xfrm>
            <a:off x="4037013" y="2390775"/>
            <a:ext cx="323850" cy="296863"/>
          </a:xfrm>
          <a:prstGeom prst="ellips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Oval 15"/>
          <p:cNvSpPr>
            <a:spLocks noChangeArrowheads="1"/>
          </p:cNvSpPr>
          <p:nvPr/>
        </p:nvSpPr>
        <p:spPr bwMode="auto">
          <a:xfrm>
            <a:off x="4695825" y="2389188"/>
            <a:ext cx="323850" cy="296862"/>
          </a:xfrm>
          <a:prstGeom prst="ellips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Line 16"/>
          <p:cNvSpPr>
            <a:spLocks noChangeShapeType="1"/>
          </p:cNvSpPr>
          <p:nvPr/>
        </p:nvSpPr>
        <p:spPr bwMode="auto">
          <a:xfrm flipV="1">
            <a:off x="2673350" y="2714625"/>
            <a:ext cx="1377950" cy="1252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1" name="Line 17"/>
          <p:cNvSpPr>
            <a:spLocks noChangeShapeType="1"/>
          </p:cNvSpPr>
          <p:nvPr/>
        </p:nvSpPr>
        <p:spPr bwMode="auto">
          <a:xfrm flipV="1">
            <a:off x="2673350" y="2644775"/>
            <a:ext cx="1997075" cy="132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18"/>
          <p:cNvSpPr txBox="1">
            <a:spLocks noChangeArrowheads="1"/>
          </p:cNvSpPr>
          <p:nvPr/>
        </p:nvSpPr>
        <p:spPr bwMode="auto">
          <a:xfrm>
            <a:off x="1793875" y="4006850"/>
            <a:ext cx="137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One-Bond</a:t>
            </a:r>
          </a:p>
          <a:p>
            <a:r>
              <a:rPr lang="en-US"/>
              <a:t>Cross-Peak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13. </a:t>
            </a:r>
            <a:r>
              <a:rPr lang="en-US" sz="4400" dirty="0" smtClean="0"/>
              <a:t>HMBC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54834"/>
            <a:ext cx="80772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2563" indent="-182563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TW" sz="2800" dirty="0" smtClean="0"/>
              <a:t>The </a:t>
            </a:r>
            <a:r>
              <a:rPr lang="en-US" altLang="zh-TW" sz="2800" dirty="0">
                <a:solidFill>
                  <a:srgbClr val="CC0000"/>
                </a:solidFill>
              </a:rPr>
              <a:t>HMBC</a:t>
            </a:r>
            <a:r>
              <a:rPr lang="en-US" altLang="zh-TW" sz="2800" dirty="0"/>
              <a:t> experiment suppresses correlations via </a:t>
            </a:r>
            <a:r>
              <a:rPr lang="en-US" altLang="zh-TW" sz="2800" baseline="30000" dirty="0"/>
              <a:t>1</a:t>
            </a:r>
            <a:r>
              <a:rPr lang="en-US" altLang="zh-TW" sz="2800" i="1" dirty="0"/>
              <a:t>J</a:t>
            </a:r>
            <a:r>
              <a:rPr lang="en-US" altLang="zh-TW" sz="2800" baseline="-25000" dirty="0"/>
              <a:t>C,H</a:t>
            </a:r>
            <a:r>
              <a:rPr lang="en-US" altLang="zh-TW" sz="2800" dirty="0"/>
              <a:t>  while </a:t>
            </a:r>
            <a:r>
              <a:rPr lang="en-US" altLang="zh-TW" sz="2800" baseline="30000" dirty="0"/>
              <a:t>2</a:t>
            </a:r>
            <a:r>
              <a:rPr lang="en-US" altLang="zh-TW" sz="2800" i="1" dirty="0"/>
              <a:t>J</a:t>
            </a:r>
            <a:r>
              <a:rPr lang="en-US" altLang="zh-TW" sz="2800" dirty="0"/>
              <a:t>, </a:t>
            </a:r>
            <a:r>
              <a:rPr lang="en-US" altLang="zh-TW" sz="2800" baseline="30000" dirty="0"/>
              <a:t>3</a:t>
            </a:r>
            <a:r>
              <a:rPr lang="en-US" altLang="zh-TW" sz="2800" i="1" dirty="0"/>
              <a:t>J</a:t>
            </a:r>
            <a:r>
              <a:rPr lang="en-US" altLang="zh-TW" sz="2800" dirty="0"/>
              <a:t> can be conserved</a:t>
            </a:r>
            <a:r>
              <a:rPr lang="en-US" altLang="zh-TW" sz="2800" dirty="0" smtClean="0"/>
              <a:t>.</a:t>
            </a:r>
          </a:p>
          <a:p>
            <a:pPr marL="182563" indent="-182563" algn="just">
              <a:buFont typeface="Arial" pitchFamily="34" charset="0"/>
              <a:buChar char="•"/>
            </a:pPr>
            <a:r>
              <a:rPr lang="en-US" sz="2800" dirty="0" smtClean="0"/>
              <a:t>HMBC (</a:t>
            </a:r>
            <a:r>
              <a:rPr lang="en-US" sz="2800" dirty="0" err="1" smtClean="0"/>
              <a:t>Heteronuclear</a:t>
            </a:r>
            <a:r>
              <a:rPr lang="en-US" sz="2800" dirty="0" smtClean="0"/>
              <a:t> Multiple Bonds Correlation) </a:t>
            </a:r>
          </a:p>
          <a:p>
            <a:pPr marL="182563" indent="-182563" algn="just">
              <a:buFont typeface="Arial" pitchFamily="34" charset="0"/>
              <a:buChar char="•"/>
            </a:pPr>
            <a:r>
              <a:rPr lang="en-US" sz="2800" dirty="0" smtClean="0"/>
              <a:t>Correlating coupled spins across multiple bonds. Employs detection of high-sensitivity nuclide, e.g. 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H, </a:t>
            </a:r>
            <a:r>
              <a:rPr lang="en-US" sz="2800" baseline="30000" dirty="0" smtClean="0"/>
              <a:t>19</a:t>
            </a:r>
            <a:r>
              <a:rPr lang="en-US" sz="2800" dirty="0" smtClean="0"/>
              <a:t>F, </a:t>
            </a:r>
            <a:r>
              <a:rPr lang="en-US" sz="2800" baseline="30000" dirty="0" smtClean="0"/>
              <a:t>31</a:t>
            </a:r>
            <a:r>
              <a:rPr lang="en-US" sz="2800" dirty="0" smtClean="0"/>
              <a:t>P (an ‘inverse technique’). Essentially HMQC tuned for the detection of small couplings. Most valuable in correlating 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H–</a:t>
            </a:r>
            <a:r>
              <a:rPr lang="en-US" sz="2800" baseline="30000" dirty="0" smtClean="0"/>
              <a:t>13</a:t>
            </a:r>
            <a:r>
              <a:rPr lang="en-US" sz="2800" dirty="0" smtClean="0"/>
              <a:t>C over two or three bonds. Powerful tool for linking together structural fragments.</a:t>
            </a:r>
          </a:p>
          <a:p>
            <a:pPr marL="182563" indent="-182563" algn="just">
              <a:buFont typeface="Arial" pitchFamily="34" charset="0"/>
              <a:buChar char="•"/>
            </a:pPr>
            <a:endParaRPr lang="en-US" sz="2800" dirty="0" smtClean="0"/>
          </a:p>
          <a:p>
            <a:pPr marL="182563" indent="-182563" algn="just">
              <a:spcBef>
                <a:spcPct val="50000"/>
              </a:spcBef>
              <a:buFont typeface="Arial" pitchFamily="34" charset="0"/>
              <a:buChar char="•"/>
            </a:pPr>
            <a:endParaRPr lang="en-US" altLang="zh-TW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1" y="211016"/>
            <a:ext cx="8037244" cy="6646984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dirty="0"/>
              <a:t>This is a 2D experiment used to correlate, or connect, </a:t>
            </a:r>
            <a:r>
              <a:rPr lang="en-GB" sz="2400" baseline="30000" dirty="0"/>
              <a:t>1</a:t>
            </a:r>
            <a:r>
              <a:rPr lang="en-GB" sz="2400" dirty="0"/>
              <a:t>H and </a:t>
            </a:r>
            <a:r>
              <a:rPr lang="en-GB" sz="2400" baseline="30000" dirty="0"/>
              <a:t>13</a:t>
            </a:r>
            <a:r>
              <a:rPr lang="en-GB" sz="2400" dirty="0"/>
              <a:t>C peaks for atoms separated by multiple bonds (usually 2 or 3).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dirty="0"/>
              <a:t>The coordinates of each peak seen in the contour plot are the </a:t>
            </a:r>
            <a:r>
              <a:rPr lang="en-GB" sz="2400" baseline="30000" dirty="0"/>
              <a:t>1</a:t>
            </a:r>
            <a:r>
              <a:rPr lang="en-GB" sz="2400" dirty="0"/>
              <a:t>H and </a:t>
            </a:r>
            <a:r>
              <a:rPr lang="en-GB" sz="2400" baseline="30000" dirty="0"/>
              <a:t>13</a:t>
            </a:r>
            <a:r>
              <a:rPr lang="en-GB" sz="2400" dirty="0"/>
              <a:t>C chemical shifts. This is extremely useful for making assignments and mapping out covalent structure.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Points</a:t>
            </a:r>
            <a:endParaRPr lang="en-GB" sz="2400" dirty="0">
              <a:solidFill>
                <a:srgbClr val="FF0000"/>
              </a:solidFill>
            </a:endParaRP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dirty="0" err="1"/>
              <a:t>Heteronuclear</a:t>
            </a:r>
            <a:r>
              <a:rPr lang="en-GB" sz="2400" dirty="0"/>
              <a:t> Multiple Bond Correlation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baseline="30000" dirty="0"/>
              <a:t>13</a:t>
            </a:r>
            <a:r>
              <a:rPr lang="en-GB" sz="2400" dirty="0"/>
              <a:t>C-</a:t>
            </a:r>
            <a:r>
              <a:rPr lang="en-GB" sz="2400" baseline="30000" dirty="0"/>
              <a:t>1</a:t>
            </a:r>
            <a:r>
              <a:rPr lang="en-GB" sz="2400" dirty="0"/>
              <a:t>H Correlations over </a:t>
            </a:r>
            <a:r>
              <a:rPr lang="en-GB" sz="2400" dirty="0">
                <a:solidFill>
                  <a:srgbClr val="FF0000"/>
                </a:solidFill>
              </a:rPr>
              <a:t>Several Bonds 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dirty="0"/>
              <a:t>Typically over 2 or 3 bonds can be seen.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dirty="0"/>
              <a:t>Possible because of sensitivity of the powerful magnets of today's NMR spectrometers.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dirty="0"/>
              <a:t>Can be used to establish connectivity across barriers such as O atoms or quaternary carbon atoms</a:t>
            </a:r>
            <a:endParaRPr lang="en-US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770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403" y="1324646"/>
            <a:ext cx="6358597" cy="553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61"/>
          <p:cNvSpPr txBox="1">
            <a:spLocks noChangeArrowheads="1"/>
          </p:cNvSpPr>
          <p:nvPr/>
        </p:nvSpPr>
        <p:spPr bwMode="auto">
          <a:xfrm>
            <a:off x="285750" y="571500"/>
            <a:ext cx="5186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66FF"/>
                </a:solidFill>
                <a:latin typeface="Arial" charset="0"/>
                <a:cs typeface="Arial" charset="0"/>
              </a:rPr>
              <a:t>HMBC (Heteronuclear Multiple Bond Correlation)</a:t>
            </a:r>
          </a:p>
        </p:txBody>
      </p:sp>
      <p:cxnSp>
        <p:nvCxnSpPr>
          <p:cNvPr id="2" name="직선 연결선 84"/>
          <p:cNvCxnSpPr/>
          <p:nvPr/>
        </p:nvCxnSpPr>
        <p:spPr>
          <a:xfrm>
            <a:off x="1071563" y="2000250"/>
            <a:ext cx="2000250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직사각형 85"/>
          <p:cNvSpPr/>
          <p:nvPr/>
        </p:nvSpPr>
        <p:spPr>
          <a:xfrm>
            <a:off x="1143000" y="1568450"/>
            <a:ext cx="69850" cy="4286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89" name="직선 연결선 88"/>
          <p:cNvCxnSpPr/>
          <p:nvPr/>
        </p:nvCxnSpPr>
        <p:spPr>
          <a:xfrm>
            <a:off x="1082675" y="3078163"/>
            <a:ext cx="2000250" cy="1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직사각형 91"/>
          <p:cNvSpPr/>
          <p:nvPr/>
        </p:nvSpPr>
        <p:spPr>
          <a:xfrm>
            <a:off x="2297113" y="2792413"/>
            <a:ext cx="142875" cy="285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2582863" y="2935288"/>
            <a:ext cx="144462" cy="1444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1" name="자유형 100"/>
          <p:cNvSpPr/>
          <p:nvPr/>
        </p:nvSpPr>
        <p:spPr>
          <a:xfrm>
            <a:off x="2643188" y="1785938"/>
            <a:ext cx="357187" cy="428625"/>
          </a:xfrm>
          <a:custGeom>
            <a:avLst/>
            <a:gdLst>
              <a:gd name="connsiteX0" fmla="*/ 0 w 159544"/>
              <a:gd name="connsiteY0" fmla="*/ 0 h 266700"/>
              <a:gd name="connsiteX1" fmla="*/ 26194 w 159544"/>
              <a:gd name="connsiteY1" fmla="*/ 257175 h 266700"/>
              <a:gd name="connsiteX2" fmla="*/ 23813 w 159544"/>
              <a:gd name="connsiteY2" fmla="*/ 57150 h 266700"/>
              <a:gd name="connsiteX3" fmla="*/ 47625 w 159544"/>
              <a:gd name="connsiteY3" fmla="*/ 204787 h 266700"/>
              <a:gd name="connsiteX4" fmla="*/ 50007 w 159544"/>
              <a:gd name="connsiteY4" fmla="*/ 83344 h 266700"/>
              <a:gd name="connsiteX5" fmla="*/ 66675 w 159544"/>
              <a:gd name="connsiteY5" fmla="*/ 169069 h 266700"/>
              <a:gd name="connsiteX6" fmla="*/ 76200 w 159544"/>
              <a:gd name="connsiteY6" fmla="*/ 104775 h 266700"/>
              <a:gd name="connsiteX7" fmla="*/ 92869 w 159544"/>
              <a:gd name="connsiteY7" fmla="*/ 147637 h 266700"/>
              <a:gd name="connsiteX8" fmla="*/ 102394 w 159544"/>
              <a:gd name="connsiteY8" fmla="*/ 111919 h 266700"/>
              <a:gd name="connsiteX9" fmla="*/ 116682 w 159544"/>
              <a:gd name="connsiteY9" fmla="*/ 140494 h 266700"/>
              <a:gd name="connsiteX10" fmla="*/ 126207 w 159544"/>
              <a:gd name="connsiteY10" fmla="*/ 121444 h 266700"/>
              <a:gd name="connsiteX11" fmla="*/ 135732 w 159544"/>
              <a:gd name="connsiteY11" fmla="*/ 128587 h 266700"/>
              <a:gd name="connsiteX12" fmla="*/ 142875 w 159544"/>
              <a:gd name="connsiteY12" fmla="*/ 119062 h 266700"/>
              <a:gd name="connsiteX13" fmla="*/ 159544 w 159544"/>
              <a:gd name="connsiteY13" fmla="*/ 116681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544" h="266700">
                <a:moveTo>
                  <a:pt x="0" y="0"/>
                </a:moveTo>
                <a:cubicBezTo>
                  <a:pt x="11112" y="123825"/>
                  <a:pt x="22225" y="247650"/>
                  <a:pt x="26194" y="257175"/>
                </a:cubicBezTo>
                <a:cubicBezTo>
                  <a:pt x="30163" y="266700"/>
                  <a:pt x="20241" y="65881"/>
                  <a:pt x="23813" y="57150"/>
                </a:cubicBezTo>
                <a:cubicBezTo>
                  <a:pt x="27385" y="48419"/>
                  <a:pt x="43259" y="200421"/>
                  <a:pt x="47625" y="204787"/>
                </a:cubicBezTo>
                <a:cubicBezTo>
                  <a:pt x="51991" y="209153"/>
                  <a:pt x="46832" y="89297"/>
                  <a:pt x="50007" y="83344"/>
                </a:cubicBezTo>
                <a:cubicBezTo>
                  <a:pt x="53182" y="77391"/>
                  <a:pt x="62310" y="165497"/>
                  <a:pt x="66675" y="169069"/>
                </a:cubicBezTo>
                <a:cubicBezTo>
                  <a:pt x="71040" y="172641"/>
                  <a:pt x="71834" y="108347"/>
                  <a:pt x="76200" y="104775"/>
                </a:cubicBezTo>
                <a:cubicBezTo>
                  <a:pt x="80566" y="101203"/>
                  <a:pt x="88503" y="146446"/>
                  <a:pt x="92869" y="147637"/>
                </a:cubicBezTo>
                <a:cubicBezTo>
                  <a:pt x="97235" y="148828"/>
                  <a:pt x="98425" y="113109"/>
                  <a:pt x="102394" y="111919"/>
                </a:cubicBezTo>
                <a:cubicBezTo>
                  <a:pt x="106363" y="110729"/>
                  <a:pt x="112713" y="138907"/>
                  <a:pt x="116682" y="140494"/>
                </a:cubicBezTo>
                <a:cubicBezTo>
                  <a:pt x="120651" y="142082"/>
                  <a:pt x="123032" y="123428"/>
                  <a:pt x="126207" y="121444"/>
                </a:cubicBezTo>
                <a:cubicBezTo>
                  <a:pt x="129382" y="119460"/>
                  <a:pt x="132954" y="128984"/>
                  <a:pt x="135732" y="128587"/>
                </a:cubicBezTo>
                <a:cubicBezTo>
                  <a:pt x="138510" y="128190"/>
                  <a:pt x="138906" y="121046"/>
                  <a:pt x="142875" y="119062"/>
                </a:cubicBezTo>
                <a:cubicBezTo>
                  <a:pt x="146844" y="117078"/>
                  <a:pt x="153194" y="116879"/>
                  <a:pt x="159544" y="116681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0185" name="Text Box 59"/>
          <p:cNvSpPr txBox="1">
            <a:spLocks noChangeArrowheads="1"/>
          </p:cNvSpPr>
          <p:nvPr/>
        </p:nvSpPr>
        <p:spPr bwMode="auto">
          <a:xfrm>
            <a:off x="1935163" y="2216150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50186" name="Text Box 60"/>
          <p:cNvSpPr txBox="1">
            <a:spLocks noChangeArrowheads="1"/>
          </p:cNvSpPr>
          <p:nvPr/>
        </p:nvSpPr>
        <p:spPr bwMode="auto">
          <a:xfrm>
            <a:off x="2714625" y="157162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50187" name="TextBox 107"/>
          <p:cNvSpPr txBox="1">
            <a:spLocks noChangeArrowheads="1"/>
          </p:cNvSpPr>
          <p:nvPr/>
        </p:nvSpPr>
        <p:spPr bwMode="auto">
          <a:xfrm>
            <a:off x="933450" y="3208338"/>
            <a:ext cx="2122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128 x 1024 (256 x 1024)</a:t>
            </a:r>
          </a:p>
          <a:p>
            <a:r>
              <a:rPr lang="en-US" altLang="ko-KR" sz="1400">
                <a:latin typeface="Arial" charset="0"/>
                <a:cs typeface="Arial" charset="0"/>
              </a:rPr>
              <a:t>256 x 1024 (512 x 1024)</a:t>
            </a:r>
          </a:p>
        </p:txBody>
      </p:sp>
      <p:sp>
        <p:nvSpPr>
          <p:cNvPr id="50188" name="TextBox 108"/>
          <p:cNvSpPr txBox="1">
            <a:spLocks noChangeArrowheads="1"/>
          </p:cNvSpPr>
          <p:nvPr/>
        </p:nvSpPr>
        <p:spPr bwMode="auto">
          <a:xfrm>
            <a:off x="927100" y="1208088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90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0189" name="TextBox 109"/>
          <p:cNvSpPr txBox="1">
            <a:spLocks noChangeArrowheads="1"/>
          </p:cNvSpPr>
          <p:nvPr/>
        </p:nvSpPr>
        <p:spPr bwMode="auto">
          <a:xfrm>
            <a:off x="1719263" y="1208088"/>
            <a:ext cx="569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180</a:t>
            </a:r>
            <a:endParaRPr lang="ko-KR" altLang="en-US">
              <a:latin typeface="Arial" charset="0"/>
              <a:cs typeface="Arial" charset="0"/>
            </a:endParaRPr>
          </a:p>
        </p:txBody>
      </p:sp>
      <p:cxnSp>
        <p:nvCxnSpPr>
          <p:cNvPr id="3" name="직선 연결선 84"/>
          <p:cNvCxnSpPr/>
          <p:nvPr/>
        </p:nvCxnSpPr>
        <p:spPr>
          <a:xfrm>
            <a:off x="1071563" y="2647950"/>
            <a:ext cx="2000250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85"/>
          <p:cNvSpPr/>
          <p:nvPr/>
        </p:nvSpPr>
        <p:spPr>
          <a:xfrm>
            <a:off x="1503363" y="2216150"/>
            <a:ext cx="69850" cy="4286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직사각형 85"/>
          <p:cNvSpPr/>
          <p:nvPr/>
        </p:nvSpPr>
        <p:spPr>
          <a:xfrm>
            <a:off x="1700213" y="2228850"/>
            <a:ext cx="69850" cy="4286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직사각형 85"/>
          <p:cNvSpPr/>
          <p:nvPr/>
        </p:nvSpPr>
        <p:spPr>
          <a:xfrm>
            <a:off x="1935163" y="1568450"/>
            <a:ext cx="109537" cy="4286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직사각형 85"/>
          <p:cNvSpPr/>
          <p:nvPr/>
        </p:nvSpPr>
        <p:spPr>
          <a:xfrm>
            <a:off x="2438400" y="2216150"/>
            <a:ext cx="69850" cy="4286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직사각형 91"/>
          <p:cNvSpPr/>
          <p:nvPr/>
        </p:nvSpPr>
        <p:spPr>
          <a:xfrm>
            <a:off x="1719263" y="2805113"/>
            <a:ext cx="142875" cy="285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94" name="직선 화살표 연결선 93"/>
          <p:cNvCxnSpPr/>
          <p:nvPr/>
        </p:nvCxnSpPr>
        <p:spPr>
          <a:xfrm>
            <a:off x="1200150" y="1871663"/>
            <a:ext cx="285750" cy="1587"/>
          </a:xfrm>
          <a:prstGeom prst="straightConnector1">
            <a:avLst/>
          </a:prstGeom>
          <a:ln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7" name="TextBox 94"/>
          <p:cNvSpPr txBox="1">
            <a:spLocks noChangeArrowheads="1"/>
          </p:cNvSpPr>
          <p:nvPr/>
        </p:nvSpPr>
        <p:spPr bwMode="auto">
          <a:xfrm>
            <a:off x="1128713" y="1585913"/>
            <a:ext cx="6302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" charset="0"/>
                <a:cs typeface="Arial" charset="0"/>
              </a:rPr>
              <a:t>1/2</a:t>
            </a:r>
            <a:r>
              <a:rPr lang="en-US" altLang="ko-KR" sz="1200" i="1">
                <a:latin typeface="Arial" charset="0"/>
                <a:cs typeface="Arial" charset="0"/>
              </a:rPr>
              <a:t>J</a:t>
            </a:r>
            <a:r>
              <a:rPr lang="en-US" altLang="ko-KR" sz="1200" baseline="-25000">
                <a:latin typeface="Arial" charset="0"/>
                <a:cs typeface="Arial" charset="0"/>
              </a:rPr>
              <a:t>CH</a:t>
            </a:r>
            <a:endParaRPr lang="ko-KR" altLang="en-US" sz="1200" baseline="-25000">
              <a:latin typeface="Arial" charset="0"/>
              <a:cs typeface="Arial" charset="0"/>
            </a:endParaRPr>
          </a:p>
        </p:txBody>
      </p:sp>
      <p:cxnSp>
        <p:nvCxnSpPr>
          <p:cNvPr id="96" name="직선 화살표 연결선 95"/>
          <p:cNvCxnSpPr/>
          <p:nvPr/>
        </p:nvCxnSpPr>
        <p:spPr>
          <a:xfrm>
            <a:off x="1557338" y="2443163"/>
            <a:ext cx="142875" cy="1587"/>
          </a:xfrm>
          <a:prstGeom prst="straightConnector1">
            <a:avLst/>
          </a:prstGeom>
          <a:ln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9" name="TextBox 98"/>
          <p:cNvSpPr txBox="1">
            <a:spLocks noChangeArrowheads="1"/>
          </p:cNvSpPr>
          <p:nvPr/>
        </p:nvSpPr>
        <p:spPr bwMode="auto">
          <a:xfrm>
            <a:off x="842963" y="2300288"/>
            <a:ext cx="69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latin typeface="Arial" charset="0"/>
                <a:cs typeface="Arial" charset="0"/>
              </a:rPr>
              <a:t>1/2</a:t>
            </a:r>
            <a:r>
              <a:rPr lang="en-US" altLang="ko-KR" sz="1200" baseline="30000">
                <a:latin typeface="Arial" charset="0"/>
                <a:cs typeface="Arial" charset="0"/>
              </a:rPr>
              <a:t>n</a:t>
            </a:r>
            <a:r>
              <a:rPr lang="en-US" altLang="ko-KR" sz="1200" i="1">
                <a:latin typeface="Arial" charset="0"/>
                <a:cs typeface="Arial" charset="0"/>
              </a:rPr>
              <a:t>J</a:t>
            </a:r>
            <a:r>
              <a:rPr lang="en-US" altLang="ko-KR" sz="1200" baseline="-25000">
                <a:latin typeface="Arial" charset="0"/>
                <a:cs typeface="Arial" charset="0"/>
              </a:rPr>
              <a:t>CH</a:t>
            </a:r>
            <a:endParaRPr lang="ko-KR" altLang="en-US" sz="1200" baseline="-25000">
              <a:latin typeface="Arial" charset="0"/>
              <a:cs typeface="Arial" charset="0"/>
            </a:endParaRPr>
          </a:p>
        </p:txBody>
      </p:sp>
      <p:sp>
        <p:nvSpPr>
          <p:cNvPr id="50200" name="TextBox 99"/>
          <p:cNvSpPr txBox="1">
            <a:spLocks noChangeArrowheads="1"/>
          </p:cNvSpPr>
          <p:nvPr/>
        </p:nvSpPr>
        <p:spPr bwMode="auto">
          <a:xfrm>
            <a:off x="142875" y="214313"/>
            <a:ext cx="7505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Assignment of Nonprotonated </a:t>
            </a:r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13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C’s on the basis of the HMBC spectrum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0201" name="그림 130" descr="그림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57250"/>
            <a:ext cx="4321175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" name="오른쪽 화살표 131"/>
          <p:cNvSpPr/>
          <p:nvPr/>
        </p:nvSpPr>
        <p:spPr>
          <a:xfrm>
            <a:off x="3714750" y="2571750"/>
            <a:ext cx="785813" cy="21431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0203" name="TextBox 132"/>
          <p:cNvSpPr txBox="1">
            <a:spLocks noChangeArrowheads="1"/>
          </p:cNvSpPr>
          <p:nvPr/>
        </p:nvSpPr>
        <p:spPr bwMode="auto">
          <a:xfrm>
            <a:off x="3643313" y="2286000"/>
            <a:ext cx="854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FT(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1</a:t>
            </a:r>
            <a:r>
              <a:rPr lang="en-US" altLang="ko-KR" sz="1400">
                <a:latin typeface="Arial" charset="0"/>
                <a:cs typeface="Arial" charset="0"/>
              </a:rPr>
              <a:t>, 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2</a:t>
            </a:r>
            <a:r>
              <a:rPr lang="en-US" altLang="ko-KR" sz="1400">
                <a:latin typeface="Arial" charset="0"/>
                <a:cs typeface="Arial" charset="0"/>
              </a:rPr>
              <a:t>)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  <p:sp>
        <p:nvSpPr>
          <p:cNvPr id="50204" name="Text Box 78"/>
          <p:cNvSpPr txBox="1">
            <a:spLocks noChangeArrowheads="1"/>
          </p:cNvSpPr>
          <p:nvPr/>
        </p:nvSpPr>
        <p:spPr bwMode="auto">
          <a:xfrm>
            <a:off x="3357563" y="2786063"/>
            <a:ext cx="149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C00000"/>
                </a:solidFill>
                <a:latin typeface="Arial" charset="0"/>
                <a:cs typeface="Arial" charset="0"/>
              </a:rPr>
              <a:t>HMBC spectrum</a:t>
            </a:r>
          </a:p>
        </p:txBody>
      </p:sp>
      <p:pic>
        <p:nvPicPr>
          <p:cNvPr id="135" name="그림 134" descr="그림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250"/>
            <a:ext cx="43561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836613"/>
          <a:ext cx="6121400" cy="52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32" name="Bitmap Image" r:id="rId3" imgW="4629796" imgH="3610479" progId="PBrush">
                  <p:embed/>
                </p:oleObj>
              </mc:Choice>
              <mc:Fallback>
                <p:oleObj name="Bitmap Image" r:id="rId3" imgW="4629796" imgH="3610479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6613"/>
                        <a:ext cx="6121400" cy="525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852820" y="0"/>
          <a:ext cx="2438400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33" name="Bitmap Image" r:id="rId5" imgW="2438095" imgH="2295238" progId="PBrush">
                  <p:embed/>
                </p:oleObj>
              </mc:Choice>
              <mc:Fallback>
                <p:oleObj name="Bitmap Image" r:id="rId5" imgW="2438095" imgH="2295238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2820" y="0"/>
                        <a:ext cx="2438400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50825" y="6021388"/>
            <a:ext cx="26527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</a:rPr>
              <a:t>H-8 to aromatic carbons C-1 </a:t>
            </a:r>
          </a:p>
          <a:p>
            <a:r>
              <a:rPr lang="en-GB" sz="1400" b="1">
                <a:solidFill>
                  <a:srgbClr val="FF0000"/>
                </a:solidFill>
              </a:rPr>
              <a:t>and C-6 ( both are three bond</a:t>
            </a:r>
          </a:p>
          <a:p>
            <a:r>
              <a:rPr lang="en-GB" sz="1400" b="1">
                <a:solidFill>
                  <a:srgbClr val="FF0000"/>
                </a:solidFill>
              </a:rPr>
              <a:t> coupling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34925" y="4005263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/>
              <a:t>C-6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107950" y="4652963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/>
              <a:t>C-1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-1588" y="1843088"/>
            <a:ext cx="46990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/>
              <a:t>C-2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1239838" y="690563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/>
              <a:t>H-8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5646738" y="6011863"/>
            <a:ext cx="25971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</a:rPr>
              <a:t>H-9 to aromatic carbons C-1,</a:t>
            </a:r>
          </a:p>
          <a:p>
            <a:r>
              <a:rPr lang="en-GB" sz="1400" b="1">
                <a:solidFill>
                  <a:srgbClr val="FF0000"/>
                </a:solidFill>
              </a:rPr>
              <a:t>C-3 and C-4 ( both are three</a:t>
            </a:r>
          </a:p>
          <a:p>
            <a:r>
              <a:rPr lang="en-GB" sz="1400" b="1">
                <a:solidFill>
                  <a:srgbClr val="FF0000"/>
                </a:solidFill>
              </a:rPr>
              <a:t> bond coupling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624388" y="835025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/>
              <a:t>H-9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107950" y="2403475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/>
              <a:t>C-3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0" y="2781300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/>
              <a:t>C-4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105150" y="1636713"/>
            <a:ext cx="46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C</a:t>
            </a:r>
            <a:r>
              <a:rPr lang="en-US" altLang="ko-KR" sz="2000" b="1" baseline="-25000">
                <a:solidFill>
                  <a:srgbClr val="990000"/>
                </a:solidFill>
              </a:rPr>
              <a:t>a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702050" y="1643063"/>
            <a:ext cx="474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C</a:t>
            </a:r>
            <a:r>
              <a:rPr lang="en-US" altLang="ko-KR" sz="2000" b="1" baseline="-25000">
                <a:solidFill>
                  <a:srgbClr val="990000"/>
                </a:solidFill>
              </a:rPr>
              <a:t>b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276725" y="1643063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O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852988" y="1643063"/>
            <a:ext cx="465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C</a:t>
            </a:r>
            <a:r>
              <a:rPr lang="en-US" altLang="ko-KR" sz="2000" b="1" baseline="-25000">
                <a:solidFill>
                  <a:srgbClr val="990000"/>
                </a:solidFill>
              </a:rPr>
              <a:t>c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357813" y="1643063"/>
            <a:ext cx="474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C</a:t>
            </a:r>
            <a:r>
              <a:rPr lang="en-US" altLang="ko-KR" sz="2000" b="1" baseline="-25000">
                <a:solidFill>
                  <a:srgbClr val="990000"/>
                </a:solidFill>
              </a:rPr>
              <a:t>d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852988" y="1138238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O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3125788" y="1138238"/>
            <a:ext cx="465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  <a:r>
              <a:rPr lang="en-US" altLang="ko-KR" sz="2000" b="1" baseline="-25000">
                <a:solidFill>
                  <a:srgbClr val="990000"/>
                </a:solidFill>
              </a:rPr>
              <a:t>a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2528888" y="1643063"/>
            <a:ext cx="465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  <a:r>
              <a:rPr lang="en-US" altLang="ko-KR" sz="2000" b="1" baseline="-25000">
                <a:solidFill>
                  <a:srgbClr val="990000"/>
                </a:solidFill>
              </a:rPr>
              <a:t>a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074988" y="2211388"/>
            <a:ext cx="465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  <a:r>
              <a:rPr lang="en-US" altLang="ko-KR" sz="2000" b="1" baseline="-25000">
                <a:solidFill>
                  <a:srgbClr val="990000"/>
                </a:solidFill>
              </a:rPr>
              <a:t>a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3686175" y="2211388"/>
            <a:ext cx="474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  <a:r>
              <a:rPr lang="en-US" altLang="ko-KR" sz="2000" b="1" baseline="-25000">
                <a:solidFill>
                  <a:srgbClr val="990000"/>
                </a:solidFill>
              </a:rPr>
              <a:t>b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5341938" y="2211388"/>
            <a:ext cx="474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  <a:r>
              <a:rPr lang="en-US" altLang="ko-KR" sz="2000" b="1" baseline="-25000">
                <a:solidFill>
                  <a:srgbClr val="990000"/>
                </a:solidFill>
              </a:rPr>
              <a:t>d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3702050" y="1138238"/>
            <a:ext cx="474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  <a:r>
              <a:rPr lang="en-US" altLang="ko-KR" sz="2000" b="1" baseline="-25000">
                <a:solidFill>
                  <a:srgbClr val="990000"/>
                </a:solidFill>
              </a:rPr>
              <a:t>b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5357813" y="1138238"/>
            <a:ext cx="474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  <a:r>
              <a:rPr lang="en-US" altLang="ko-KR" sz="2000" b="1" baseline="-25000">
                <a:solidFill>
                  <a:srgbClr val="990000"/>
                </a:solidFill>
              </a:rPr>
              <a:t>d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5935663" y="1616075"/>
            <a:ext cx="474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/>
              <a:t>H</a:t>
            </a:r>
            <a:r>
              <a:rPr lang="en-US" altLang="ko-KR" sz="2000" b="1" baseline="-25000">
                <a:solidFill>
                  <a:srgbClr val="990000"/>
                </a:solidFill>
              </a:rPr>
              <a:t>d</a:t>
            </a:r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3484563" y="1858963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4060825" y="1858963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4637088" y="1858963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5213350" y="1858963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>
            <a:off x="5734050" y="1841500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>
            <a:off x="2886075" y="1860550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 rot="-5400000">
            <a:off x="3144044" y="1569244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 rot="-5400000">
            <a:off x="3151981" y="2137569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 rot="-5400000">
            <a:off x="3777456" y="2137569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5" name="Line 25"/>
          <p:cNvSpPr>
            <a:spLocks noChangeShapeType="1"/>
          </p:cNvSpPr>
          <p:nvPr/>
        </p:nvSpPr>
        <p:spPr bwMode="auto">
          <a:xfrm rot="-5400000">
            <a:off x="3766344" y="1570832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6" name="Line 26"/>
          <p:cNvSpPr>
            <a:spLocks noChangeShapeType="1"/>
          </p:cNvSpPr>
          <p:nvPr/>
        </p:nvSpPr>
        <p:spPr bwMode="auto">
          <a:xfrm rot="-5400000">
            <a:off x="4898231" y="1581944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7" name="Line 27"/>
          <p:cNvSpPr>
            <a:spLocks noChangeShapeType="1"/>
          </p:cNvSpPr>
          <p:nvPr/>
        </p:nvSpPr>
        <p:spPr bwMode="auto">
          <a:xfrm rot="-5400000">
            <a:off x="4969669" y="1581944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8" name="Line 28"/>
          <p:cNvSpPr>
            <a:spLocks noChangeShapeType="1"/>
          </p:cNvSpPr>
          <p:nvPr/>
        </p:nvSpPr>
        <p:spPr bwMode="auto">
          <a:xfrm rot="-5400000">
            <a:off x="5425281" y="1578769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9" name="Line 29"/>
          <p:cNvSpPr>
            <a:spLocks noChangeShapeType="1"/>
          </p:cNvSpPr>
          <p:nvPr/>
        </p:nvSpPr>
        <p:spPr bwMode="auto">
          <a:xfrm rot="-5400000">
            <a:off x="5434806" y="2120107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2714625" y="3859213"/>
            <a:ext cx="4535488" cy="2447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>
            <a:off x="2714625" y="3714750"/>
            <a:ext cx="4464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 flipH="1">
            <a:off x="4572000" y="6429375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7358063" y="47863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34" name="Line 34"/>
          <p:cNvSpPr>
            <a:spLocks noChangeShapeType="1"/>
          </p:cNvSpPr>
          <p:nvPr/>
        </p:nvSpPr>
        <p:spPr bwMode="auto">
          <a:xfrm flipV="1">
            <a:off x="6746875" y="3354388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5" name="Line 35"/>
          <p:cNvSpPr>
            <a:spLocks noChangeShapeType="1"/>
          </p:cNvSpPr>
          <p:nvPr/>
        </p:nvSpPr>
        <p:spPr bwMode="auto">
          <a:xfrm flipV="1">
            <a:off x="6097588" y="3282950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6" name="Line 36"/>
          <p:cNvSpPr>
            <a:spLocks noChangeShapeType="1"/>
          </p:cNvSpPr>
          <p:nvPr/>
        </p:nvSpPr>
        <p:spPr bwMode="auto">
          <a:xfrm flipV="1">
            <a:off x="5522913" y="3282950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7" name="Line 37"/>
          <p:cNvSpPr>
            <a:spLocks noChangeShapeType="1"/>
          </p:cNvSpPr>
          <p:nvPr/>
        </p:nvSpPr>
        <p:spPr bwMode="auto">
          <a:xfrm flipV="1">
            <a:off x="3217863" y="3282950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8" name="Line 38"/>
          <p:cNvSpPr>
            <a:spLocks noChangeShapeType="1"/>
          </p:cNvSpPr>
          <p:nvPr/>
        </p:nvSpPr>
        <p:spPr bwMode="auto">
          <a:xfrm>
            <a:off x="2570163" y="3859213"/>
            <a:ext cx="0" cy="2447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9" name="Line 39"/>
          <p:cNvSpPr>
            <a:spLocks noChangeShapeType="1"/>
          </p:cNvSpPr>
          <p:nvPr/>
        </p:nvSpPr>
        <p:spPr bwMode="auto">
          <a:xfrm flipH="1">
            <a:off x="2281238" y="4075113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40" name="Line 40"/>
          <p:cNvSpPr>
            <a:spLocks noChangeShapeType="1"/>
          </p:cNvSpPr>
          <p:nvPr/>
        </p:nvSpPr>
        <p:spPr bwMode="auto">
          <a:xfrm flipH="1">
            <a:off x="2281238" y="4217988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41" name="Line 41"/>
          <p:cNvSpPr>
            <a:spLocks noChangeShapeType="1"/>
          </p:cNvSpPr>
          <p:nvPr/>
        </p:nvSpPr>
        <p:spPr bwMode="auto">
          <a:xfrm flipH="1">
            <a:off x="1993900" y="4146550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42" name="Line 42"/>
          <p:cNvSpPr>
            <a:spLocks noChangeShapeType="1"/>
          </p:cNvSpPr>
          <p:nvPr/>
        </p:nvSpPr>
        <p:spPr bwMode="auto">
          <a:xfrm flipH="1">
            <a:off x="1633538" y="4651375"/>
            <a:ext cx="936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43" name="Line 43"/>
          <p:cNvSpPr>
            <a:spLocks noChangeShapeType="1"/>
          </p:cNvSpPr>
          <p:nvPr/>
        </p:nvSpPr>
        <p:spPr bwMode="auto">
          <a:xfrm flipH="1">
            <a:off x="2425700" y="5730875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44" name="Line 44"/>
          <p:cNvSpPr>
            <a:spLocks noChangeShapeType="1"/>
          </p:cNvSpPr>
          <p:nvPr/>
        </p:nvSpPr>
        <p:spPr bwMode="auto">
          <a:xfrm flipH="1">
            <a:off x="2425700" y="5946775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45" name="Line 45"/>
          <p:cNvSpPr>
            <a:spLocks noChangeShapeType="1"/>
          </p:cNvSpPr>
          <p:nvPr/>
        </p:nvSpPr>
        <p:spPr bwMode="auto">
          <a:xfrm flipH="1">
            <a:off x="2209800" y="5802313"/>
            <a:ext cx="360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46" name="Line 46"/>
          <p:cNvSpPr>
            <a:spLocks noChangeShapeType="1"/>
          </p:cNvSpPr>
          <p:nvPr/>
        </p:nvSpPr>
        <p:spPr bwMode="auto">
          <a:xfrm flipH="1">
            <a:off x="2209800" y="5875338"/>
            <a:ext cx="360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47" name="Oval 47"/>
          <p:cNvSpPr>
            <a:spLocks noChangeArrowheads="1"/>
          </p:cNvSpPr>
          <p:nvPr/>
        </p:nvSpPr>
        <p:spPr bwMode="auto">
          <a:xfrm>
            <a:off x="6673850" y="5802313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48" name="Oval 48"/>
          <p:cNvSpPr>
            <a:spLocks noChangeArrowheads="1"/>
          </p:cNvSpPr>
          <p:nvPr/>
        </p:nvSpPr>
        <p:spPr bwMode="auto">
          <a:xfrm>
            <a:off x="3146425" y="4578350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49" name="Oval 49"/>
          <p:cNvSpPr>
            <a:spLocks noChangeArrowheads="1"/>
          </p:cNvSpPr>
          <p:nvPr/>
        </p:nvSpPr>
        <p:spPr bwMode="auto">
          <a:xfrm>
            <a:off x="5449888" y="4075113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50" name="Text Box 50"/>
          <p:cNvSpPr txBox="1">
            <a:spLocks noChangeArrowheads="1"/>
          </p:cNvSpPr>
          <p:nvPr/>
        </p:nvSpPr>
        <p:spPr bwMode="auto">
          <a:xfrm>
            <a:off x="3214688" y="162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ko-KR" altLang="ko-KR"/>
          </a:p>
        </p:txBody>
      </p:sp>
      <p:sp>
        <p:nvSpPr>
          <p:cNvPr id="51251" name="Text Box 51"/>
          <p:cNvSpPr txBox="1">
            <a:spLocks noChangeArrowheads="1"/>
          </p:cNvSpPr>
          <p:nvPr/>
        </p:nvSpPr>
        <p:spPr bwMode="auto">
          <a:xfrm>
            <a:off x="6581775" y="2927350"/>
            <a:ext cx="284163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cs typeface="Arial" charset="0"/>
              </a:rPr>
              <a:t>a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5929313" y="2928938"/>
            <a:ext cx="284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cs typeface="Arial" charset="0"/>
              </a:rPr>
              <a:t>d</a:t>
            </a:r>
          </a:p>
        </p:txBody>
      </p:sp>
      <p:sp>
        <p:nvSpPr>
          <p:cNvPr id="51253" name="Text Box 53"/>
          <p:cNvSpPr txBox="1">
            <a:spLocks noChangeArrowheads="1"/>
          </p:cNvSpPr>
          <p:nvPr/>
        </p:nvSpPr>
        <p:spPr bwMode="auto">
          <a:xfrm>
            <a:off x="5357813" y="2928938"/>
            <a:ext cx="284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cs typeface="Arial" charset="0"/>
              </a:rPr>
              <a:t>b</a:t>
            </a:r>
          </a:p>
        </p:txBody>
      </p:sp>
      <p:sp>
        <p:nvSpPr>
          <p:cNvPr id="51254" name="Text Box 54"/>
          <p:cNvSpPr txBox="1">
            <a:spLocks noChangeArrowheads="1"/>
          </p:cNvSpPr>
          <p:nvPr/>
        </p:nvSpPr>
        <p:spPr bwMode="auto">
          <a:xfrm>
            <a:off x="3071813" y="2928938"/>
            <a:ext cx="2746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cs typeface="Arial" charset="0"/>
              </a:rPr>
              <a:t>c</a:t>
            </a:r>
          </a:p>
        </p:txBody>
      </p:sp>
      <p:sp>
        <p:nvSpPr>
          <p:cNvPr id="51255" name="Text Box 55"/>
          <p:cNvSpPr txBox="1">
            <a:spLocks noChangeArrowheads="1"/>
          </p:cNvSpPr>
          <p:nvPr/>
        </p:nvSpPr>
        <p:spPr bwMode="auto">
          <a:xfrm>
            <a:off x="1643063" y="3929063"/>
            <a:ext cx="284162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cs typeface="Arial" charset="0"/>
              </a:rPr>
              <a:t>a</a:t>
            </a: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1254125" y="4440238"/>
            <a:ext cx="284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cs typeface="Arial" charset="0"/>
              </a:rPr>
              <a:t>d</a:t>
            </a:r>
          </a:p>
        </p:txBody>
      </p:sp>
      <p:sp>
        <p:nvSpPr>
          <p:cNvPr id="51257" name="Text Box 57"/>
          <p:cNvSpPr txBox="1">
            <a:spLocks noChangeArrowheads="1"/>
          </p:cNvSpPr>
          <p:nvPr/>
        </p:nvSpPr>
        <p:spPr bwMode="auto">
          <a:xfrm>
            <a:off x="1830388" y="5664200"/>
            <a:ext cx="284162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cs typeface="Arial" charset="0"/>
              </a:rPr>
              <a:t>b</a:t>
            </a:r>
          </a:p>
        </p:txBody>
      </p:sp>
      <p:sp>
        <p:nvSpPr>
          <p:cNvPr id="51258" name="Oval 58"/>
          <p:cNvSpPr>
            <a:spLocks noChangeArrowheads="1"/>
          </p:cNvSpPr>
          <p:nvPr/>
        </p:nvSpPr>
        <p:spPr bwMode="auto">
          <a:xfrm>
            <a:off x="3143250" y="578643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59" name="Text Box 93"/>
          <p:cNvSpPr txBox="1">
            <a:spLocks noChangeArrowheads="1"/>
          </p:cNvSpPr>
          <p:nvPr/>
        </p:nvSpPr>
        <p:spPr bwMode="auto">
          <a:xfrm>
            <a:off x="250825" y="260350"/>
            <a:ext cx="4752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solidFill>
                  <a:srgbClr val="990000"/>
                </a:solidFill>
              </a:rPr>
              <a:t>HMBC spectrum and its Interpretation</a:t>
            </a:r>
          </a:p>
        </p:txBody>
      </p:sp>
      <p:sp>
        <p:nvSpPr>
          <p:cNvPr id="51260" name="Text Box 41"/>
          <p:cNvSpPr txBox="1">
            <a:spLocks noChangeArrowheads="1"/>
          </p:cNvSpPr>
          <p:nvPr/>
        </p:nvSpPr>
        <p:spPr bwMode="auto">
          <a:xfrm>
            <a:off x="7429500" y="485775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/>
              <a:t>1</a:t>
            </a:r>
            <a:r>
              <a:rPr lang="en-US" altLang="ko-KR"/>
              <a:t>H</a:t>
            </a:r>
          </a:p>
        </p:txBody>
      </p:sp>
      <p:sp>
        <p:nvSpPr>
          <p:cNvPr id="51261" name="Text Box 47"/>
          <p:cNvSpPr txBox="1">
            <a:spLocks noChangeArrowheads="1"/>
          </p:cNvSpPr>
          <p:nvPr/>
        </p:nvSpPr>
        <p:spPr bwMode="auto">
          <a:xfrm>
            <a:off x="4714875" y="6491288"/>
            <a:ext cx="517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/>
              <a:t>13</a:t>
            </a:r>
            <a:r>
              <a:rPr lang="en-US" altLang="ko-KR"/>
              <a:t>C</a:t>
            </a:r>
          </a:p>
        </p:txBody>
      </p:sp>
      <p:cxnSp>
        <p:nvCxnSpPr>
          <p:cNvPr id="65" name="직선 연결선 64"/>
          <p:cNvCxnSpPr>
            <a:endCxn id="51249" idx="2"/>
          </p:cNvCxnSpPr>
          <p:nvPr/>
        </p:nvCxnSpPr>
        <p:spPr>
          <a:xfrm>
            <a:off x="2714625" y="4143375"/>
            <a:ext cx="2735263" cy="4763"/>
          </a:xfrm>
          <a:prstGeom prst="line">
            <a:avLst/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>
            <a:endCxn id="51249" idx="0"/>
          </p:cNvCxnSpPr>
          <p:nvPr/>
        </p:nvCxnSpPr>
        <p:spPr>
          <a:xfrm rot="5400000">
            <a:off x="5419725" y="3971925"/>
            <a:ext cx="204788" cy="1588"/>
          </a:xfrm>
          <a:prstGeom prst="line">
            <a:avLst/>
          </a:prstGeom>
          <a:ln>
            <a:solidFill>
              <a:srgbClr val="FF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>
            <a:endCxn id="51258" idx="0"/>
          </p:cNvCxnSpPr>
          <p:nvPr/>
        </p:nvCxnSpPr>
        <p:spPr>
          <a:xfrm rot="5400000">
            <a:off x="2249488" y="4822825"/>
            <a:ext cx="1928812" cy="1588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rot="16200000" flipH="1" flipV="1">
            <a:off x="2936081" y="4421982"/>
            <a:ext cx="9525" cy="452438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 rot="10800000" flipV="1">
            <a:off x="2714625" y="5865813"/>
            <a:ext cx="4010025" cy="1587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/>
          <p:cNvCxnSpPr/>
          <p:nvPr/>
        </p:nvCxnSpPr>
        <p:spPr>
          <a:xfrm rot="16200000" flipH="1">
            <a:off x="5773738" y="4848225"/>
            <a:ext cx="1965325" cy="9525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1905000" y="0"/>
          <a:ext cx="7239000" cy="687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56" name="PhotoImpact" r:id="rId3" imgW="4664973" imgH="4431613" progId="">
                  <p:embed/>
                </p:oleObj>
              </mc:Choice>
              <mc:Fallback>
                <p:oleObj name="PhotoImpact" r:id="rId3" imgW="4664973" imgH="443161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0"/>
                        <a:ext cx="7239000" cy="687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0" y="3200400"/>
          <a:ext cx="1905000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57" name="PhotoImpact" r:id="rId5" imgW="2093803" imgH="1459748" progId="">
                  <p:embed/>
                </p:oleObj>
              </mc:Choice>
              <mc:Fallback>
                <p:oleObj name="PhotoImpact" r:id="rId5" imgW="2093803" imgH="145974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1905000" cy="132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966" y="0"/>
            <a:ext cx="6865034" cy="687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1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43006" cy="13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25561" y="1674055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14. </a:t>
            </a:r>
            <a:r>
              <a:rPr lang="en-US" sz="4400" dirty="0" smtClean="0"/>
              <a:t>TOCSY (HOHAHA)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related:</a:t>
            </a:r>
            <a:br>
              <a:rPr lang="en-US" sz="4400" dirty="0" smtClean="0"/>
            </a:br>
            <a:r>
              <a:rPr lang="en-US" sz="4400" dirty="0" err="1" smtClean="0"/>
              <a:t>coloc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7268" y="4614203"/>
            <a:ext cx="638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(Correlation through long range coupling)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618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correlation spectroscopy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lang="en-US" sz="2600" dirty="0" smtClean="0">
                <a:latin typeface="+mn-lt"/>
              </a:rPr>
              <a:t>Homonulclear Hartmann-Hahn Spectroscopy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Correlating coupled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homonuclear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spins and those that reside within the same spin system but which may not share mutual couplings. Employs the propagation of magnetization along a continuous chain of spins. Powerful technique for analyzing complex proton spectra.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77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628" y="1706966"/>
            <a:ext cx="7477028" cy="19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843" y="3812346"/>
            <a:ext cx="6774796" cy="275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7"/>
          <p:cNvSpPr>
            <a:spLocks noChangeArrowheads="1"/>
          </p:cNvSpPr>
          <p:nvPr/>
        </p:nvSpPr>
        <p:spPr bwMode="auto">
          <a:xfrm>
            <a:off x="5000625" y="1785938"/>
            <a:ext cx="3457575" cy="3457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83" name="Line 38"/>
          <p:cNvSpPr>
            <a:spLocks noChangeShapeType="1"/>
          </p:cNvSpPr>
          <p:nvPr/>
        </p:nvSpPr>
        <p:spPr bwMode="auto">
          <a:xfrm flipV="1">
            <a:off x="5000625" y="1785938"/>
            <a:ext cx="3457575" cy="3455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4" name="Oval 39"/>
          <p:cNvSpPr>
            <a:spLocks noChangeArrowheads="1"/>
          </p:cNvSpPr>
          <p:nvPr/>
        </p:nvSpPr>
        <p:spPr bwMode="auto">
          <a:xfrm>
            <a:off x="5360988" y="473868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85" name="Oval 40"/>
          <p:cNvSpPr>
            <a:spLocks noChangeArrowheads="1"/>
          </p:cNvSpPr>
          <p:nvPr/>
        </p:nvSpPr>
        <p:spPr bwMode="auto">
          <a:xfrm>
            <a:off x="6153150" y="394652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86" name="Oval 41"/>
          <p:cNvSpPr>
            <a:spLocks noChangeArrowheads="1"/>
          </p:cNvSpPr>
          <p:nvPr/>
        </p:nvSpPr>
        <p:spPr bwMode="auto">
          <a:xfrm>
            <a:off x="7161213" y="2938463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87" name="Oval 42"/>
          <p:cNvSpPr>
            <a:spLocks noChangeArrowheads="1"/>
          </p:cNvSpPr>
          <p:nvPr/>
        </p:nvSpPr>
        <p:spPr bwMode="auto">
          <a:xfrm>
            <a:off x="8024813" y="207327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88" name="Oval 53"/>
          <p:cNvSpPr>
            <a:spLocks noChangeArrowheads="1"/>
          </p:cNvSpPr>
          <p:nvPr/>
        </p:nvSpPr>
        <p:spPr bwMode="auto">
          <a:xfrm>
            <a:off x="7161213" y="207327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89" name="Oval 54"/>
          <p:cNvSpPr>
            <a:spLocks noChangeArrowheads="1"/>
          </p:cNvSpPr>
          <p:nvPr/>
        </p:nvSpPr>
        <p:spPr bwMode="auto">
          <a:xfrm>
            <a:off x="6153150" y="207327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0" name="Oval 55"/>
          <p:cNvSpPr>
            <a:spLocks noChangeArrowheads="1"/>
          </p:cNvSpPr>
          <p:nvPr/>
        </p:nvSpPr>
        <p:spPr bwMode="auto">
          <a:xfrm>
            <a:off x="5360988" y="207327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1" name="Oval 56"/>
          <p:cNvSpPr>
            <a:spLocks noChangeArrowheads="1"/>
          </p:cNvSpPr>
          <p:nvPr/>
        </p:nvSpPr>
        <p:spPr bwMode="auto">
          <a:xfrm>
            <a:off x="6153150" y="2938463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2" name="Oval 57"/>
          <p:cNvSpPr>
            <a:spLocks noChangeArrowheads="1"/>
          </p:cNvSpPr>
          <p:nvPr/>
        </p:nvSpPr>
        <p:spPr bwMode="auto">
          <a:xfrm>
            <a:off x="5360988" y="2938463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3" name="Oval 58"/>
          <p:cNvSpPr>
            <a:spLocks noChangeArrowheads="1"/>
          </p:cNvSpPr>
          <p:nvPr/>
        </p:nvSpPr>
        <p:spPr bwMode="auto">
          <a:xfrm>
            <a:off x="5360988" y="394652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4" name="Oval 59"/>
          <p:cNvSpPr>
            <a:spLocks noChangeArrowheads="1"/>
          </p:cNvSpPr>
          <p:nvPr/>
        </p:nvSpPr>
        <p:spPr bwMode="auto">
          <a:xfrm>
            <a:off x="8024813" y="2938463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5" name="Oval 60"/>
          <p:cNvSpPr>
            <a:spLocks noChangeArrowheads="1"/>
          </p:cNvSpPr>
          <p:nvPr/>
        </p:nvSpPr>
        <p:spPr bwMode="auto">
          <a:xfrm>
            <a:off x="7161213" y="394652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6" name="Oval 61"/>
          <p:cNvSpPr>
            <a:spLocks noChangeArrowheads="1"/>
          </p:cNvSpPr>
          <p:nvPr/>
        </p:nvSpPr>
        <p:spPr bwMode="auto">
          <a:xfrm>
            <a:off x="8024813" y="394652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7" name="Oval 62"/>
          <p:cNvSpPr>
            <a:spLocks noChangeArrowheads="1"/>
          </p:cNvSpPr>
          <p:nvPr/>
        </p:nvSpPr>
        <p:spPr bwMode="auto">
          <a:xfrm>
            <a:off x="6153150" y="473868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8" name="Oval 63"/>
          <p:cNvSpPr>
            <a:spLocks noChangeArrowheads="1"/>
          </p:cNvSpPr>
          <p:nvPr/>
        </p:nvSpPr>
        <p:spPr bwMode="auto">
          <a:xfrm>
            <a:off x="7161213" y="473868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099" name="Oval 64"/>
          <p:cNvSpPr>
            <a:spLocks noChangeArrowheads="1"/>
          </p:cNvSpPr>
          <p:nvPr/>
        </p:nvSpPr>
        <p:spPr bwMode="auto">
          <a:xfrm>
            <a:off x="8024813" y="473868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100" name="TextBox 67"/>
          <p:cNvSpPr txBox="1">
            <a:spLocks noChangeArrowheads="1"/>
          </p:cNvSpPr>
          <p:nvPr/>
        </p:nvSpPr>
        <p:spPr bwMode="auto">
          <a:xfrm>
            <a:off x="428625" y="428625"/>
            <a:ext cx="4914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solidFill>
                  <a:srgbClr val="C11907"/>
                </a:solidFill>
                <a:latin typeface="Arial" charset="0"/>
                <a:cs typeface="Arial" charset="0"/>
              </a:rPr>
              <a:t>TOCSY </a:t>
            </a:r>
            <a:r>
              <a:rPr lang="en-US" altLang="ko-KR" sz="2000">
                <a:latin typeface="Arial" charset="0"/>
                <a:cs typeface="Arial" charset="0"/>
              </a:rPr>
              <a:t>(</a:t>
            </a:r>
            <a:r>
              <a:rPr lang="en-US" altLang="ko-KR" sz="2000">
                <a:solidFill>
                  <a:srgbClr val="990000"/>
                </a:solidFill>
                <a:latin typeface="Arial" charset="0"/>
                <a:cs typeface="Arial" charset="0"/>
              </a:rPr>
              <a:t>TO</a:t>
            </a:r>
            <a:r>
              <a:rPr lang="en-US" altLang="ko-KR" sz="2000">
                <a:latin typeface="Arial" charset="0"/>
                <a:cs typeface="Arial" charset="0"/>
              </a:rPr>
              <a:t>tal </a:t>
            </a:r>
            <a:r>
              <a:rPr lang="en-US" altLang="ko-KR" sz="2000">
                <a:solidFill>
                  <a:srgbClr val="990000"/>
                </a:solidFill>
                <a:latin typeface="Arial" charset="0"/>
                <a:cs typeface="Arial" charset="0"/>
              </a:rPr>
              <a:t>C</a:t>
            </a:r>
            <a:r>
              <a:rPr lang="en-US" altLang="ko-KR" sz="2000">
                <a:latin typeface="Arial" charset="0"/>
                <a:cs typeface="Arial" charset="0"/>
              </a:rPr>
              <a:t>orrelation </a:t>
            </a:r>
            <a:r>
              <a:rPr lang="en-US" altLang="ko-KR" sz="2000">
                <a:solidFill>
                  <a:srgbClr val="990000"/>
                </a:solidFill>
                <a:latin typeface="Arial" charset="0"/>
                <a:cs typeface="Arial" charset="0"/>
              </a:rPr>
              <a:t>S</a:t>
            </a:r>
            <a:r>
              <a:rPr lang="en-US" altLang="ko-KR" sz="2000">
                <a:latin typeface="Arial" charset="0"/>
                <a:cs typeface="Arial" charset="0"/>
              </a:rPr>
              <a:t>pectroscop</a:t>
            </a:r>
            <a:r>
              <a:rPr lang="en-US" altLang="ko-KR" sz="2000">
                <a:solidFill>
                  <a:srgbClr val="990000"/>
                </a:solidFill>
                <a:latin typeface="Arial" charset="0"/>
                <a:cs typeface="Arial" charset="0"/>
              </a:rPr>
              <a:t>Y</a:t>
            </a:r>
            <a:r>
              <a:rPr lang="en-US" altLang="ko-KR" sz="2000">
                <a:latin typeface="Arial" charset="0"/>
                <a:cs typeface="Arial" charset="0"/>
              </a:rPr>
              <a:t>)</a:t>
            </a:r>
            <a:endParaRPr lang="ko-KR" altLang="en-US" sz="2000">
              <a:latin typeface="Arial" charset="0"/>
              <a:cs typeface="Arial" charset="0"/>
            </a:endParaRPr>
          </a:p>
        </p:txBody>
      </p:sp>
      <p:sp>
        <p:nvSpPr>
          <p:cNvPr id="46101" name="TextBox 68"/>
          <p:cNvSpPr txBox="1">
            <a:spLocks noChangeArrowheads="1"/>
          </p:cNvSpPr>
          <p:nvPr/>
        </p:nvSpPr>
        <p:spPr bwMode="auto">
          <a:xfrm>
            <a:off x="5286375" y="1428750"/>
            <a:ext cx="3313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d            b                c             a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102" name="TextBox 75"/>
          <p:cNvSpPr txBox="1">
            <a:spLocks noChangeArrowheads="1"/>
          </p:cNvSpPr>
          <p:nvPr/>
        </p:nvSpPr>
        <p:spPr bwMode="auto">
          <a:xfrm>
            <a:off x="4714875" y="1928813"/>
            <a:ext cx="714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a</a:t>
            </a:r>
          </a:p>
          <a:p>
            <a:endParaRPr lang="en-US" altLang="ko-KR">
              <a:latin typeface="Arial" charset="0"/>
              <a:cs typeface="Arial" charset="0"/>
            </a:endParaRPr>
          </a:p>
          <a:p>
            <a:endParaRPr lang="en-US" altLang="ko-KR">
              <a:latin typeface="Arial" charset="0"/>
              <a:cs typeface="Arial" charset="0"/>
            </a:endParaRPr>
          </a:p>
          <a:p>
            <a:endParaRPr lang="en-US" altLang="ko-KR">
              <a:latin typeface="Arial" charset="0"/>
              <a:cs typeface="Arial" charset="0"/>
            </a:endParaRPr>
          </a:p>
          <a:p>
            <a:r>
              <a:rPr lang="en-US" altLang="ko-KR">
                <a:latin typeface="Arial" charset="0"/>
                <a:cs typeface="Arial" charset="0"/>
              </a:rPr>
              <a:t>c</a:t>
            </a:r>
          </a:p>
          <a:p>
            <a:endParaRPr lang="en-US" altLang="ko-KR">
              <a:latin typeface="Arial" charset="0"/>
              <a:cs typeface="Arial" charset="0"/>
            </a:endParaRPr>
          </a:p>
          <a:p>
            <a:endParaRPr lang="en-US" altLang="ko-KR">
              <a:latin typeface="Arial" charset="0"/>
              <a:cs typeface="Arial" charset="0"/>
            </a:endParaRPr>
          </a:p>
          <a:p>
            <a:endParaRPr lang="en-US" altLang="ko-KR">
              <a:latin typeface="Arial" charset="0"/>
              <a:cs typeface="Arial" charset="0"/>
            </a:endParaRPr>
          </a:p>
          <a:p>
            <a:r>
              <a:rPr lang="en-US" altLang="ko-KR">
                <a:latin typeface="Arial" charset="0"/>
                <a:cs typeface="Arial" charset="0"/>
              </a:rPr>
              <a:t>b</a:t>
            </a:r>
          </a:p>
          <a:p>
            <a:endParaRPr lang="en-US" altLang="ko-KR">
              <a:latin typeface="Arial" charset="0"/>
              <a:cs typeface="Arial" charset="0"/>
            </a:endParaRPr>
          </a:p>
          <a:p>
            <a:endParaRPr lang="en-US" altLang="ko-KR">
              <a:latin typeface="Arial" charset="0"/>
              <a:cs typeface="Arial" charset="0"/>
            </a:endParaRPr>
          </a:p>
          <a:p>
            <a:r>
              <a:rPr lang="en-US" altLang="ko-KR">
                <a:latin typeface="Arial" charset="0"/>
                <a:cs typeface="Arial" charset="0"/>
              </a:rPr>
              <a:t>d</a:t>
            </a:r>
            <a:endParaRPr lang="ko-KR" altLang="en-US">
              <a:latin typeface="Arial" charset="0"/>
              <a:cs typeface="Arial" charset="0"/>
            </a:endParaRPr>
          </a:p>
        </p:txBody>
      </p:sp>
      <p:cxnSp>
        <p:nvCxnSpPr>
          <p:cNvPr id="78" name="직선 화살표 연결선 77"/>
          <p:cNvCxnSpPr/>
          <p:nvPr/>
        </p:nvCxnSpPr>
        <p:spPr>
          <a:xfrm rot="10800000">
            <a:off x="7358063" y="2143125"/>
            <a:ext cx="57150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화살표 연결선 78"/>
          <p:cNvCxnSpPr/>
          <p:nvPr/>
        </p:nvCxnSpPr>
        <p:spPr>
          <a:xfrm rot="10800000">
            <a:off x="6429375" y="2143125"/>
            <a:ext cx="57150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/>
          <p:cNvCxnSpPr/>
          <p:nvPr/>
        </p:nvCxnSpPr>
        <p:spPr>
          <a:xfrm rot="10800000">
            <a:off x="5565775" y="2138363"/>
            <a:ext cx="571500" cy="158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5000625" y="1500188"/>
            <a:ext cx="3429000" cy="1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이등변 삼각형 56"/>
          <p:cNvSpPr/>
          <p:nvPr/>
        </p:nvSpPr>
        <p:spPr>
          <a:xfrm>
            <a:off x="5500688" y="642938"/>
            <a:ext cx="46037" cy="85725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이등변 삼각형 57"/>
          <p:cNvSpPr/>
          <p:nvPr/>
        </p:nvSpPr>
        <p:spPr>
          <a:xfrm>
            <a:off x="5429250" y="642938"/>
            <a:ext cx="46038" cy="85725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이등변 삼각형 58"/>
          <p:cNvSpPr/>
          <p:nvPr/>
        </p:nvSpPr>
        <p:spPr>
          <a:xfrm>
            <a:off x="8072438" y="1000125"/>
            <a:ext cx="71437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이등변 삼각형 59"/>
          <p:cNvSpPr/>
          <p:nvPr/>
        </p:nvSpPr>
        <p:spPr>
          <a:xfrm>
            <a:off x="8001000" y="1000125"/>
            <a:ext cx="71438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이등변 삼각형 61"/>
          <p:cNvSpPr/>
          <p:nvPr/>
        </p:nvSpPr>
        <p:spPr>
          <a:xfrm>
            <a:off x="7215188" y="1000125"/>
            <a:ext cx="71437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이등변 삼각형 62"/>
          <p:cNvSpPr/>
          <p:nvPr/>
        </p:nvSpPr>
        <p:spPr>
          <a:xfrm>
            <a:off x="7143750" y="1000125"/>
            <a:ext cx="71438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이등변 삼각형 63"/>
          <p:cNvSpPr/>
          <p:nvPr/>
        </p:nvSpPr>
        <p:spPr>
          <a:xfrm>
            <a:off x="6173788" y="998538"/>
            <a:ext cx="46037" cy="50006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이등변 삼각형 64"/>
          <p:cNvSpPr/>
          <p:nvPr/>
        </p:nvSpPr>
        <p:spPr>
          <a:xfrm>
            <a:off x="6102350" y="998538"/>
            <a:ext cx="46038" cy="50006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6" name="이등변 삼각형 65"/>
          <p:cNvSpPr/>
          <p:nvPr/>
        </p:nvSpPr>
        <p:spPr>
          <a:xfrm>
            <a:off x="6116638" y="995363"/>
            <a:ext cx="71437" cy="50006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7" name="이등변 삼각형 66"/>
          <p:cNvSpPr/>
          <p:nvPr/>
        </p:nvSpPr>
        <p:spPr>
          <a:xfrm>
            <a:off x="6203950" y="998538"/>
            <a:ext cx="71438" cy="50006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68" name="직선 연결선 67"/>
          <p:cNvCxnSpPr/>
          <p:nvPr/>
        </p:nvCxnSpPr>
        <p:spPr>
          <a:xfrm>
            <a:off x="714375" y="2357438"/>
            <a:ext cx="2000250" cy="1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/>
          <p:cNvSpPr/>
          <p:nvPr/>
        </p:nvSpPr>
        <p:spPr>
          <a:xfrm>
            <a:off x="1143000" y="1857375"/>
            <a:ext cx="46038" cy="5000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1643063" y="2286000"/>
            <a:ext cx="714375" cy="714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714375" y="2714625"/>
            <a:ext cx="2000250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직사각형 71"/>
          <p:cNvSpPr/>
          <p:nvPr/>
        </p:nvSpPr>
        <p:spPr>
          <a:xfrm>
            <a:off x="1500188" y="2428875"/>
            <a:ext cx="142875" cy="285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2357438" y="2428875"/>
            <a:ext cx="142875" cy="285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4" name="자유형 73"/>
          <p:cNvSpPr/>
          <p:nvPr/>
        </p:nvSpPr>
        <p:spPr>
          <a:xfrm>
            <a:off x="2500313" y="2143125"/>
            <a:ext cx="357187" cy="428625"/>
          </a:xfrm>
          <a:custGeom>
            <a:avLst/>
            <a:gdLst>
              <a:gd name="connsiteX0" fmla="*/ 0 w 159544"/>
              <a:gd name="connsiteY0" fmla="*/ 0 h 266700"/>
              <a:gd name="connsiteX1" fmla="*/ 26194 w 159544"/>
              <a:gd name="connsiteY1" fmla="*/ 257175 h 266700"/>
              <a:gd name="connsiteX2" fmla="*/ 23813 w 159544"/>
              <a:gd name="connsiteY2" fmla="*/ 57150 h 266700"/>
              <a:gd name="connsiteX3" fmla="*/ 47625 w 159544"/>
              <a:gd name="connsiteY3" fmla="*/ 204787 h 266700"/>
              <a:gd name="connsiteX4" fmla="*/ 50007 w 159544"/>
              <a:gd name="connsiteY4" fmla="*/ 83344 h 266700"/>
              <a:gd name="connsiteX5" fmla="*/ 66675 w 159544"/>
              <a:gd name="connsiteY5" fmla="*/ 169069 h 266700"/>
              <a:gd name="connsiteX6" fmla="*/ 76200 w 159544"/>
              <a:gd name="connsiteY6" fmla="*/ 104775 h 266700"/>
              <a:gd name="connsiteX7" fmla="*/ 92869 w 159544"/>
              <a:gd name="connsiteY7" fmla="*/ 147637 h 266700"/>
              <a:gd name="connsiteX8" fmla="*/ 102394 w 159544"/>
              <a:gd name="connsiteY8" fmla="*/ 111919 h 266700"/>
              <a:gd name="connsiteX9" fmla="*/ 116682 w 159544"/>
              <a:gd name="connsiteY9" fmla="*/ 140494 h 266700"/>
              <a:gd name="connsiteX10" fmla="*/ 126207 w 159544"/>
              <a:gd name="connsiteY10" fmla="*/ 121444 h 266700"/>
              <a:gd name="connsiteX11" fmla="*/ 135732 w 159544"/>
              <a:gd name="connsiteY11" fmla="*/ 128587 h 266700"/>
              <a:gd name="connsiteX12" fmla="*/ 142875 w 159544"/>
              <a:gd name="connsiteY12" fmla="*/ 119062 h 266700"/>
              <a:gd name="connsiteX13" fmla="*/ 159544 w 159544"/>
              <a:gd name="connsiteY13" fmla="*/ 116681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544" h="266700">
                <a:moveTo>
                  <a:pt x="0" y="0"/>
                </a:moveTo>
                <a:cubicBezTo>
                  <a:pt x="11112" y="123825"/>
                  <a:pt x="22225" y="247650"/>
                  <a:pt x="26194" y="257175"/>
                </a:cubicBezTo>
                <a:cubicBezTo>
                  <a:pt x="30163" y="266700"/>
                  <a:pt x="20241" y="65881"/>
                  <a:pt x="23813" y="57150"/>
                </a:cubicBezTo>
                <a:cubicBezTo>
                  <a:pt x="27385" y="48419"/>
                  <a:pt x="43259" y="200421"/>
                  <a:pt x="47625" y="204787"/>
                </a:cubicBezTo>
                <a:cubicBezTo>
                  <a:pt x="51991" y="209153"/>
                  <a:pt x="46832" y="89297"/>
                  <a:pt x="50007" y="83344"/>
                </a:cubicBezTo>
                <a:cubicBezTo>
                  <a:pt x="53182" y="77391"/>
                  <a:pt x="62310" y="165497"/>
                  <a:pt x="66675" y="169069"/>
                </a:cubicBezTo>
                <a:cubicBezTo>
                  <a:pt x="71040" y="172641"/>
                  <a:pt x="71834" y="108347"/>
                  <a:pt x="76200" y="104775"/>
                </a:cubicBezTo>
                <a:cubicBezTo>
                  <a:pt x="80566" y="101203"/>
                  <a:pt x="88503" y="146446"/>
                  <a:pt x="92869" y="147637"/>
                </a:cubicBezTo>
                <a:cubicBezTo>
                  <a:pt x="97235" y="148828"/>
                  <a:pt x="98425" y="113109"/>
                  <a:pt x="102394" y="111919"/>
                </a:cubicBezTo>
                <a:cubicBezTo>
                  <a:pt x="106363" y="110729"/>
                  <a:pt x="112713" y="138907"/>
                  <a:pt x="116682" y="140494"/>
                </a:cubicBezTo>
                <a:cubicBezTo>
                  <a:pt x="120651" y="142082"/>
                  <a:pt x="123032" y="123428"/>
                  <a:pt x="126207" y="121444"/>
                </a:cubicBezTo>
                <a:cubicBezTo>
                  <a:pt x="129382" y="119460"/>
                  <a:pt x="132954" y="128984"/>
                  <a:pt x="135732" y="128587"/>
                </a:cubicBezTo>
                <a:cubicBezTo>
                  <a:pt x="138510" y="128190"/>
                  <a:pt x="138906" y="121046"/>
                  <a:pt x="142875" y="119062"/>
                </a:cubicBezTo>
                <a:cubicBezTo>
                  <a:pt x="146844" y="117078"/>
                  <a:pt x="153194" y="116879"/>
                  <a:pt x="159544" y="116681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124" name="Text Box 59"/>
          <p:cNvSpPr txBox="1">
            <a:spLocks noChangeArrowheads="1"/>
          </p:cNvSpPr>
          <p:nvPr/>
        </p:nvSpPr>
        <p:spPr bwMode="auto">
          <a:xfrm>
            <a:off x="1285875" y="1928813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6125" name="Text Box 60"/>
          <p:cNvSpPr txBox="1">
            <a:spLocks noChangeArrowheads="1"/>
          </p:cNvSpPr>
          <p:nvPr/>
        </p:nvSpPr>
        <p:spPr bwMode="auto">
          <a:xfrm>
            <a:off x="2500313" y="185737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46126" name="TextBox 76"/>
          <p:cNvSpPr txBox="1">
            <a:spLocks noChangeArrowheads="1"/>
          </p:cNvSpPr>
          <p:nvPr/>
        </p:nvSpPr>
        <p:spPr bwMode="auto">
          <a:xfrm>
            <a:off x="642938" y="2928938"/>
            <a:ext cx="22225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128 x 1024 (256 x 1024)</a:t>
            </a:r>
          </a:p>
          <a:p>
            <a:r>
              <a:rPr lang="en-US" altLang="ko-KR" sz="1400">
                <a:latin typeface="Arial" charset="0"/>
                <a:cs typeface="Arial" charset="0"/>
              </a:rPr>
              <a:t>256 x 1024 (512 x 1024)</a:t>
            </a:r>
          </a:p>
          <a:p>
            <a:r>
              <a:rPr lang="en-US" altLang="ko-KR" sz="1400">
                <a:latin typeface="Arial" charset="0"/>
                <a:cs typeface="Arial" charset="0"/>
              </a:rPr>
              <a:t>512 x 1024 (1024 x 2048)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  <p:sp>
        <p:nvSpPr>
          <p:cNvPr id="46127" name="TextBox 80"/>
          <p:cNvSpPr txBox="1">
            <a:spLocks noChangeArrowheads="1"/>
          </p:cNvSpPr>
          <p:nvPr/>
        </p:nvSpPr>
        <p:spPr bwMode="auto">
          <a:xfrm>
            <a:off x="928688" y="1500188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90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46128" name="TextBox 81"/>
          <p:cNvSpPr txBox="1">
            <a:spLocks noChangeArrowheads="1"/>
          </p:cNvSpPr>
          <p:nvPr/>
        </p:nvSpPr>
        <p:spPr bwMode="auto">
          <a:xfrm>
            <a:off x="1500188" y="1571625"/>
            <a:ext cx="1179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latin typeface="Arial" charset="0"/>
                <a:cs typeface="Arial" charset="0"/>
              </a:rPr>
              <a:t>Mixing pulse</a:t>
            </a:r>
          </a:p>
          <a:p>
            <a:pPr algn="ctr"/>
            <a:r>
              <a:rPr lang="en-US" altLang="ko-KR" sz="1400">
                <a:latin typeface="Arial" charset="0"/>
                <a:cs typeface="Arial" charset="0"/>
              </a:rPr>
              <a:t>60~80ms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  <p:sp>
        <p:nvSpPr>
          <p:cNvPr id="83" name="이등변 삼각형 82"/>
          <p:cNvSpPr/>
          <p:nvPr/>
        </p:nvSpPr>
        <p:spPr>
          <a:xfrm>
            <a:off x="7215188" y="1000125"/>
            <a:ext cx="46037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4" name="이등변 삼각형 83"/>
          <p:cNvSpPr/>
          <p:nvPr/>
        </p:nvSpPr>
        <p:spPr>
          <a:xfrm>
            <a:off x="7143750" y="1000125"/>
            <a:ext cx="46038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5" name="이등변 삼각형 84"/>
          <p:cNvSpPr/>
          <p:nvPr/>
        </p:nvSpPr>
        <p:spPr>
          <a:xfrm>
            <a:off x="7158038" y="996950"/>
            <a:ext cx="71437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6" name="이등변 삼각형 85"/>
          <p:cNvSpPr/>
          <p:nvPr/>
        </p:nvSpPr>
        <p:spPr>
          <a:xfrm>
            <a:off x="7245350" y="1000125"/>
            <a:ext cx="71438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336675" y="55943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88" name="Text Box 3"/>
          <p:cNvSpPr txBox="1">
            <a:spLocks noChangeArrowheads="1"/>
          </p:cNvSpPr>
          <p:nvPr/>
        </p:nvSpPr>
        <p:spPr bwMode="auto">
          <a:xfrm>
            <a:off x="1784350" y="55848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89" name="Text Box 4"/>
          <p:cNvSpPr txBox="1">
            <a:spLocks noChangeArrowheads="1"/>
          </p:cNvSpPr>
          <p:nvPr/>
        </p:nvSpPr>
        <p:spPr bwMode="auto">
          <a:xfrm>
            <a:off x="2216150" y="55753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2628900" y="55753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91" name="Text Box 8"/>
          <p:cNvSpPr txBox="1">
            <a:spLocks noChangeArrowheads="1"/>
          </p:cNvSpPr>
          <p:nvPr/>
        </p:nvSpPr>
        <p:spPr bwMode="auto">
          <a:xfrm>
            <a:off x="1357313" y="5172075"/>
            <a:ext cx="433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1789113" y="5172075"/>
            <a:ext cx="442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2216150" y="5167313"/>
            <a:ext cx="433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94" name="Text Box 11"/>
          <p:cNvSpPr txBox="1">
            <a:spLocks noChangeArrowheads="1"/>
          </p:cNvSpPr>
          <p:nvPr/>
        </p:nvSpPr>
        <p:spPr bwMode="auto">
          <a:xfrm>
            <a:off x="2622550" y="5143500"/>
            <a:ext cx="442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95" name="Line 13"/>
          <p:cNvSpPr>
            <a:spLocks noChangeShapeType="1"/>
          </p:cNvSpPr>
          <p:nvPr/>
        </p:nvSpPr>
        <p:spPr bwMode="auto">
          <a:xfrm>
            <a:off x="1646238" y="576262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Line 14"/>
          <p:cNvSpPr>
            <a:spLocks noChangeShapeType="1"/>
          </p:cNvSpPr>
          <p:nvPr/>
        </p:nvSpPr>
        <p:spPr bwMode="auto">
          <a:xfrm>
            <a:off x="2087563" y="576262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" name="Line 15"/>
          <p:cNvSpPr>
            <a:spLocks noChangeShapeType="1"/>
          </p:cNvSpPr>
          <p:nvPr/>
        </p:nvSpPr>
        <p:spPr bwMode="auto">
          <a:xfrm>
            <a:off x="2505075" y="5762625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Line 18"/>
          <p:cNvSpPr>
            <a:spLocks noChangeShapeType="1"/>
          </p:cNvSpPr>
          <p:nvPr/>
        </p:nvSpPr>
        <p:spPr bwMode="auto">
          <a:xfrm rot="-5400000">
            <a:off x="1448593" y="557450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" name="Line 19"/>
          <p:cNvSpPr>
            <a:spLocks noChangeShapeType="1"/>
          </p:cNvSpPr>
          <p:nvPr/>
        </p:nvSpPr>
        <p:spPr bwMode="auto">
          <a:xfrm rot="-5400000">
            <a:off x="1889918" y="557450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Line 20"/>
          <p:cNvSpPr>
            <a:spLocks noChangeShapeType="1"/>
          </p:cNvSpPr>
          <p:nvPr/>
        </p:nvSpPr>
        <p:spPr bwMode="auto">
          <a:xfrm rot="-5400000">
            <a:off x="2321719" y="5569744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auto">
          <a:xfrm rot="-5400000">
            <a:off x="2737644" y="556021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Freeform 23"/>
          <p:cNvSpPr>
            <a:spLocks/>
          </p:cNvSpPr>
          <p:nvPr/>
        </p:nvSpPr>
        <p:spPr bwMode="auto">
          <a:xfrm>
            <a:off x="1546225" y="5084763"/>
            <a:ext cx="382588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03" name="Freeform 24"/>
          <p:cNvSpPr>
            <a:spLocks/>
          </p:cNvSpPr>
          <p:nvPr/>
        </p:nvSpPr>
        <p:spPr bwMode="auto">
          <a:xfrm>
            <a:off x="2005013" y="5070475"/>
            <a:ext cx="382587" cy="103188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04" name="Freeform 25"/>
          <p:cNvSpPr>
            <a:spLocks/>
          </p:cNvSpPr>
          <p:nvPr/>
        </p:nvSpPr>
        <p:spPr bwMode="auto">
          <a:xfrm>
            <a:off x="2427288" y="5072063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05" name="Line 31"/>
          <p:cNvSpPr>
            <a:spLocks noChangeShapeType="1"/>
          </p:cNvSpPr>
          <p:nvPr/>
        </p:nvSpPr>
        <p:spPr bwMode="auto">
          <a:xfrm>
            <a:off x="1058863" y="4784725"/>
            <a:ext cx="360362" cy="431800"/>
          </a:xfrm>
          <a:prstGeom prst="line">
            <a:avLst/>
          </a:prstGeom>
          <a:noFill/>
          <a:ln w="19050">
            <a:solidFill>
              <a:srgbClr val="99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6" name="Text Box 32"/>
          <p:cNvSpPr txBox="1">
            <a:spLocks noChangeArrowheads="1"/>
          </p:cNvSpPr>
          <p:nvPr/>
        </p:nvSpPr>
        <p:spPr bwMode="auto">
          <a:xfrm>
            <a:off x="1490663" y="4784725"/>
            <a:ext cx="511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aseline="30000">
                <a:solidFill>
                  <a:srgbClr val="C11907"/>
                </a:solidFill>
                <a:latin typeface="Arial" charset="0"/>
                <a:cs typeface="Arial" charset="0"/>
              </a:rPr>
              <a:t>3</a:t>
            </a:r>
            <a:r>
              <a:rPr lang="en-US" altLang="ko-KR" sz="1400" i="1">
                <a:solidFill>
                  <a:srgbClr val="C11907"/>
                </a:solidFill>
                <a:latin typeface="Arial" charset="0"/>
                <a:cs typeface="Arial" charset="0"/>
              </a:rPr>
              <a:t>J</a:t>
            </a:r>
            <a:r>
              <a:rPr lang="en-US" altLang="ko-KR" sz="1400" baseline="-25000">
                <a:solidFill>
                  <a:srgbClr val="C11907"/>
                </a:solidFill>
                <a:latin typeface="Arial" charset="0"/>
                <a:cs typeface="Arial" charset="0"/>
              </a:rPr>
              <a:t>HH</a:t>
            </a:r>
          </a:p>
        </p:txBody>
      </p: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922463" y="4784725"/>
            <a:ext cx="511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aseline="30000">
                <a:solidFill>
                  <a:srgbClr val="C11907"/>
                </a:solidFill>
                <a:latin typeface="Arial" charset="0"/>
                <a:cs typeface="Arial" charset="0"/>
              </a:rPr>
              <a:t>3</a:t>
            </a:r>
            <a:r>
              <a:rPr lang="en-US" altLang="ko-KR" sz="1400" i="1">
                <a:solidFill>
                  <a:srgbClr val="C11907"/>
                </a:solidFill>
                <a:latin typeface="Arial" charset="0"/>
                <a:cs typeface="Arial" charset="0"/>
              </a:rPr>
              <a:t>J</a:t>
            </a:r>
            <a:r>
              <a:rPr lang="en-US" altLang="ko-KR" sz="1400" baseline="-25000">
                <a:solidFill>
                  <a:srgbClr val="C11907"/>
                </a:solidFill>
                <a:latin typeface="Arial" charset="0"/>
                <a:cs typeface="Arial" charset="0"/>
              </a:rPr>
              <a:t>HH</a:t>
            </a:r>
          </a:p>
        </p:txBody>
      </p:sp>
      <p:sp>
        <p:nvSpPr>
          <p:cNvPr id="108" name="Text Box 34"/>
          <p:cNvSpPr txBox="1">
            <a:spLocks noChangeArrowheads="1"/>
          </p:cNvSpPr>
          <p:nvPr/>
        </p:nvSpPr>
        <p:spPr bwMode="auto">
          <a:xfrm>
            <a:off x="2354263" y="4784725"/>
            <a:ext cx="511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aseline="30000">
                <a:solidFill>
                  <a:srgbClr val="C11907"/>
                </a:solidFill>
                <a:latin typeface="Arial" charset="0"/>
                <a:cs typeface="Arial" charset="0"/>
              </a:rPr>
              <a:t>3</a:t>
            </a:r>
            <a:r>
              <a:rPr lang="en-US" altLang="ko-KR" sz="1400" i="1">
                <a:solidFill>
                  <a:srgbClr val="C11907"/>
                </a:solidFill>
                <a:latin typeface="Arial" charset="0"/>
                <a:cs typeface="Arial" charset="0"/>
              </a:rPr>
              <a:t>J</a:t>
            </a:r>
            <a:r>
              <a:rPr lang="en-US" altLang="ko-KR" sz="1400" baseline="-25000">
                <a:solidFill>
                  <a:srgbClr val="C11907"/>
                </a:solidFill>
                <a:latin typeface="Arial" charset="0"/>
                <a:cs typeface="Arial" charset="0"/>
              </a:rPr>
              <a:t>HH</a:t>
            </a:r>
          </a:p>
        </p:txBody>
      </p:sp>
      <p:sp>
        <p:nvSpPr>
          <p:cNvPr id="109" name="Oval 35"/>
          <p:cNvSpPr>
            <a:spLocks noChangeArrowheads="1"/>
          </p:cNvSpPr>
          <p:nvPr/>
        </p:nvSpPr>
        <p:spPr bwMode="auto">
          <a:xfrm>
            <a:off x="1343025" y="5168900"/>
            <a:ext cx="406400" cy="4191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10" name="Oval 36"/>
          <p:cNvSpPr>
            <a:spLocks noChangeArrowheads="1"/>
          </p:cNvSpPr>
          <p:nvPr/>
        </p:nvSpPr>
        <p:spPr bwMode="auto">
          <a:xfrm>
            <a:off x="2643188" y="5143500"/>
            <a:ext cx="414337" cy="406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11" name="Text Box 55"/>
          <p:cNvSpPr txBox="1">
            <a:spLocks noChangeArrowheads="1"/>
          </p:cNvSpPr>
          <p:nvPr/>
        </p:nvSpPr>
        <p:spPr bwMode="auto">
          <a:xfrm>
            <a:off x="949325" y="48704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12" name="Text Box 56"/>
          <p:cNvSpPr txBox="1">
            <a:spLocks noChangeArrowheads="1"/>
          </p:cNvSpPr>
          <p:nvPr/>
        </p:nvSpPr>
        <p:spPr bwMode="auto">
          <a:xfrm>
            <a:off x="1163638" y="54419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3" name="Text Box 57"/>
          <p:cNvSpPr txBox="1">
            <a:spLocks noChangeArrowheads="1"/>
          </p:cNvSpPr>
          <p:nvPr/>
        </p:nvSpPr>
        <p:spPr bwMode="auto">
          <a:xfrm>
            <a:off x="2092325" y="451326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14" name="Text Box 59"/>
          <p:cNvSpPr txBox="1">
            <a:spLocks noChangeArrowheads="1"/>
          </p:cNvSpPr>
          <p:nvPr/>
        </p:nvSpPr>
        <p:spPr bwMode="auto">
          <a:xfrm>
            <a:off x="1020763" y="529907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15" name="Text Box 60"/>
          <p:cNvSpPr txBox="1">
            <a:spLocks noChangeArrowheads="1"/>
          </p:cNvSpPr>
          <p:nvPr/>
        </p:nvSpPr>
        <p:spPr bwMode="auto">
          <a:xfrm>
            <a:off x="3021013" y="529907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6" name="Text Box 57"/>
          <p:cNvSpPr txBox="1">
            <a:spLocks noChangeArrowheads="1"/>
          </p:cNvSpPr>
          <p:nvPr/>
        </p:nvSpPr>
        <p:spPr bwMode="auto">
          <a:xfrm>
            <a:off x="3021013" y="5084763"/>
            <a:ext cx="284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17" name="오른쪽 화살표 116"/>
          <p:cNvSpPr/>
          <p:nvPr/>
        </p:nvSpPr>
        <p:spPr>
          <a:xfrm>
            <a:off x="3429000" y="2500313"/>
            <a:ext cx="785813" cy="21431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6164" name="TextBox 117"/>
          <p:cNvSpPr txBox="1">
            <a:spLocks noChangeArrowheads="1"/>
          </p:cNvSpPr>
          <p:nvPr/>
        </p:nvSpPr>
        <p:spPr bwMode="auto">
          <a:xfrm>
            <a:off x="3357563" y="2214563"/>
            <a:ext cx="854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FT(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1</a:t>
            </a:r>
            <a:r>
              <a:rPr lang="en-US" altLang="ko-KR" sz="1400">
                <a:latin typeface="Arial" charset="0"/>
                <a:cs typeface="Arial" charset="0"/>
              </a:rPr>
              <a:t>, 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2</a:t>
            </a:r>
            <a:r>
              <a:rPr lang="en-US" altLang="ko-KR" sz="1400">
                <a:latin typeface="Arial" charset="0"/>
                <a:cs typeface="Arial" charset="0"/>
              </a:rPr>
              <a:t>)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  <p:sp>
        <p:nvSpPr>
          <p:cNvPr id="46165" name="Text Box 78"/>
          <p:cNvSpPr txBox="1">
            <a:spLocks noChangeArrowheads="1"/>
          </p:cNvSpPr>
          <p:nvPr/>
        </p:nvSpPr>
        <p:spPr bwMode="auto">
          <a:xfrm>
            <a:off x="3071813" y="2714625"/>
            <a:ext cx="1582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C00000"/>
                </a:solidFill>
                <a:latin typeface="Arial" charset="0"/>
                <a:cs typeface="Arial" charset="0"/>
              </a:rPr>
              <a:t>TOCSY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/>
      <p:bldP spid="107" grpId="0"/>
      <p:bldP spid="108" grpId="0"/>
      <p:bldP spid="109" grpId="0" animBg="1"/>
      <p:bldP spid="110" grpId="0" animBg="1"/>
      <p:bldP spid="111" grpId="0"/>
      <p:bldP spid="112" grpId="0"/>
      <p:bldP spid="113" grpId="0"/>
      <p:bldP spid="114" grpId="0"/>
      <p:bldP spid="115" grpId="0"/>
      <p:bldP spid="116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4067175" y="1557338"/>
            <a:ext cx="4248150" cy="4248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 flipV="1">
            <a:off x="4067175" y="1557338"/>
            <a:ext cx="4248150" cy="424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4067175" y="1412875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5022850" y="119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5094288" y="119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5791200" y="119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5894388" y="119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7707313" y="119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7747000" y="119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6523038" y="11858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6562725" y="11858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>
            <a:off x="6594475" y="11858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6634163" y="11858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>
            <a:off x="4386263" y="119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4425950" y="11969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rot="-5400000">
            <a:off x="1798638" y="3681413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4370388" y="5376863"/>
            <a:ext cx="144462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5011738" y="4727575"/>
            <a:ext cx="144462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5800725" y="3906838"/>
            <a:ext cx="144463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6521450" y="3187700"/>
            <a:ext cx="144463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7666038" y="2060575"/>
            <a:ext cx="144462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27" name="Line 23"/>
          <p:cNvSpPr>
            <a:spLocks noChangeShapeType="1"/>
          </p:cNvSpPr>
          <p:nvPr/>
        </p:nvSpPr>
        <p:spPr bwMode="auto">
          <a:xfrm flipH="1">
            <a:off x="3711575" y="21463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8" name="Line 24"/>
          <p:cNvSpPr>
            <a:spLocks noChangeShapeType="1"/>
          </p:cNvSpPr>
          <p:nvPr/>
        </p:nvSpPr>
        <p:spPr bwMode="auto">
          <a:xfrm flipH="1">
            <a:off x="3711575" y="21145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 flipH="1">
            <a:off x="3687763" y="39465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0" name="Line 26"/>
          <p:cNvSpPr>
            <a:spLocks noChangeShapeType="1"/>
          </p:cNvSpPr>
          <p:nvPr/>
        </p:nvSpPr>
        <p:spPr bwMode="auto">
          <a:xfrm flipH="1">
            <a:off x="3687763" y="40481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1" name="Line 27"/>
          <p:cNvSpPr>
            <a:spLocks noChangeShapeType="1"/>
          </p:cNvSpPr>
          <p:nvPr/>
        </p:nvSpPr>
        <p:spPr bwMode="auto">
          <a:xfrm flipH="1">
            <a:off x="3697288" y="47910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2" name="Line 28"/>
          <p:cNvSpPr>
            <a:spLocks noChangeShapeType="1"/>
          </p:cNvSpPr>
          <p:nvPr/>
        </p:nvSpPr>
        <p:spPr bwMode="auto">
          <a:xfrm flipH="1">
            <a:off x="3697288" y="48625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3" name="Line 29"/>
          <p:cNvSpPr>
            <a:spLocks noChangeShapeType="1"/>
          </p:cNvSpPr>
          <p:nvPr/>
        </p:nvSpPr>
        <p:spPr bwMode="auto">
          <a:xfrm flipH="1">
            <a:off x="3709988" y="31972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4" name="Line 30"/>
          <p:cNvSpPr>
            <a:spLocks noChangeShapeType="1"/>
          </p:cNvSpPr>
          <p:nvPr/>
        </p:nvSpPr>
        <p:spPr bwMode="auto">
          <a:xfrm flipH="1">
            <a:off x="3709988" y="32400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5" name="Line 31"/>
          <p:cNvSpPr>
            <a:spLocks noChangeShapeType="1"/>
          </p:cNvSpPr>
          <p:nvPr/>
        </p:nvSpPr>
        <p:spPr bwMode="auto">
          <a:xfrm flipH="1">
            <a:off x="3714750" y="32781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6" name="Line 32"/>
          <p:cNvSpPr>
            <a:spLocks noChangeShapeType="1"/>
          </p:cNvSpPr>
          <p:nvPr/>
        </p:nvSpPr>
        <p:spPr bwMode="auto">
          <a:xfrm flipH="1">
            <a:off x="3714750" y="33178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7" name="Line 33"/>
          <p:cNvSpPr>
            <a:spLocks noChangeShapeType="1"/>
          </p:cNvSpPr>
          <p:nvPr/>
        </p:nvSpPr>
        <p:spPr bwMode="auto">
          <a:xfrm flipH="1">
            <a:off x="3706813" y="54467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8" name="Line 34"/>
          <p:cNvSpPr>
            <a:spLocks noChangeShapeType="1"/>
          </p:cNvSpPr>
          <p:nvPr/>
        </p:nvSpPr>
        <p:spPr bwMode="auto">
          <a:xfrm flipH="1">
            <a:off x="3706813" y="55086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9" name="Rectangle 36"/>
          <p:cNvSpPr>
            <a:spLocks noChangeArrowheads="1"/>
          </p:cNvSpPr>
          <p:nvPr/>
        </p:nvSpPr>
        <p:spPr bwMode="auto">
          <a:xfrm>
            <a:off x="4344988" y="3189288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40" name="Rectangle 37"/>
          <p:cNvSpPr>
            <a:spLocks noChangeArrowheads="1"/>
          </p:cNvSpPr>
          <p:nvPr/>
        </p:nvSpPr>
        <p:spPr bwMode="auto">
          <a:xfrm>
            <a:off x="6515100" y="3905250"/>
            <a:ext cx="144463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41" name="Rectangle 38"/>
          <p:cNvSpPr>
            <a:spLocks noChangeArrowheads="1"/>
          </p:cNvSpPr>
          <p:nvPr/>
        </p:nvSpPr>
        <p:spPr bwMode="auto">
          <a:xfrm>
            <a:off x="6515100" y="5373688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42" name="Rectangle 39"/>
          <p:cNvSpPr>
            <a:spLocks noChangeArrowheads="1"/>
          </p:cNvSpPr>
          <p:nvPr/>
        </p:nvSpPr>
        <p:spPr bwMode="auto">
          <a:xfrm>
            <a:off x="6515100" y="20621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43" name="Rectangle 40"/>
          <p:cNvSpPr>
            <a:spLocks noChangeArrowheads="1"/>
          </p:cNvSpPr>
          <p:nvPr/>
        </p:nvSpPr>
        <p:spPr bwMode="auto">
          <a:xfrm>
            <a:off x="5795963" y="3189288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44" name="Rectangle 41"/>
          <p:cNvSpPr>
            <a:spLocks noChangeArrowheads="1"/>
          </p:cNvSpPr>
          <p:nvPr/>
        </p:nvSpPr>
        <p:spPr bwMode="auto">
          <a:xfrm>
            <a:off x="7658100" y="3181350"/>
            <a:ext cx="144463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43" name="Line 43"/>
          <p:cNvSpPr>
            <a:spLocks noChangeShapeType="1"/>
          </p:cNvSpPr>
          <p:nvPr/>
        </p:nvSpPr>
        <p:spPr bwMode="auto">
          <a:xfrm flipV="1">
            <a:off x="4533900" y="5445125"/>
            <a:ext cx="1196975" cy="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45" name="Line 45"/>
          <p:cNvSpPr>
            <a:spLocks noChangeShapeType="1"/>
          </p:cNvSpPr>
          <p:nvPr/>
        </p:nvSpPr>
        <p:spPr bwMode="auto">
          <a:xfrm flipH="1" flipV="1">
            <a:off x="6732588" y="2130425"/>
            <a:ext cx="936625" cy="317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47" name="Text Box 46"/>
          <p:cNvSpPr txBox="1">
            <a:spLocks noChangeArrowheads="1"/>
          </p:cNvSpPr>
          <p:nvPr/>
        </p:nvSpPr>
        <p:spPr bwMode="auto">
          <a:xfrm>
            <a:off x="158750" y="33766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7148" name="Text Box 47"/>
          <p:cNvSpPr txBox="1">
            <a:spLocks noChangeArrowheads="1"/>
          </p:cNvSpPr>
          <p:nvPr/>
        </p:nvSpPr>
        <p:spPr bwMode="auto">
          <a:xfrm>
            <a:off x="606425" y="33670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7149" name="Text Box 48"/>
          <p:cNvSpPr txBox="1">
            <a:spLocks noChangeArrowheads="1"/>
          </p:cNvSpPr>
          <p:nvPr/>
        </p:nvSpPr>
        <p:spPr bwMode="auto">
          <a:xfrm>
            <a:off x="1038225" y="33575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7150" name="Text Box 49"/>
          <p:cNvSpPr txBox="1">
            <a:spLocks noChangeArrowheads="1"/>
          </p:cNvSpPr>
          <p:nvPr/>
        </p:nvSpPr>
        <p:spPr bwMode="auto">
          <a:xfrm>
            <a:off x="1450975" y="33575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7151" name="Text Box 50"/>
          <p:cNvSpPr txBox="1">
            <a:spLocks noChangeArrowheads="1"/>
          </p:cNvSpPr>
          <p:nvPr/>
        </p:nvSpPr>
        <p:spPr bwMode="auto">
          <a:xfrm>
            <a:off x="1830388" y="3348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7152" name="Text Box 51"/>
          <p:cNvSpPr txBox="1">
            <a:spLocks noChangeArrowheads="1"/>
          </p:cNvSpPr>
          <p:nvPr/>
        </p:nvSpPr>
        <p:spPr bwMode="auto">
          <a:xfrm>
            <a:off x="2219325" y="334327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7153" name="Text Box 52"/>
          <p:cNvSpPr txBox="1">
            <a:spLocks noChangeArrowheads="1"/>
          </p:cNvSpPr>
          <p:nvPr/>
        </p:nvSpPr>
        <p:spPr bwMode="auto">
          <a:xfrm>
            <a:off x="179388" y="2954338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a</a:t>
            </a:r>
          </a:p>
        </p:txBody>
      </p:sp>
      <p:sp>
        <p:nvSpPr>
          <p:cNvPr id="47154" name="Text Box 53"/>
          <p:cNvSpPr txBox="1">
            <a:spLocks noChangeArrowheads="1"/>
          </p:cNvSpPr>
          <p:nvPr/>
        </p:nvSpPr>
        <p:spPr bwMode="auto">
          <a:xfrm>
            <a:off x="611188" y="2954338"/>
            <a:ext cx="442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b</a:t>
            </a:r>
          </a:p>
        </p:txBody>
      </p:sp>
      <p:sp>
        <p:nvSpPr>
          <p:cNvPr id="47155" name="Text Box 54"/>
          <p:cNvSpPr txBox="1">
            <a:spLocks noChangeArrowheads="1"/>
          </p:cNvSpPr>
          <p:nvPr/>
        </p:nvSpPr>
        <p:spPr bwMode="auto">
          <a:xfrm>
            <a:off x="1038225" y="2949575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c</a:t>
            </a:r>
          </a:p>
        </p:txBody>
      </p:sp>
      <p:sp>
        <p:nvSpPr>
          <p:cNvPr id="47156" name="Text Box 55"/>
          <p:cNvSpPr txBox="1">
            <a:spLocks noChangeArrowheads="1"/>
          </p:cNvSpPr>
          <p:nvPr/>
        </p:nvSpPr>
        <p:spPr bwMode="auto">
          <a:xfrm>
            <a:off x="1825625" y="2925763"/>
            <a:ext cx="442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d</a:t>
            </a:r>
          </a:p>
        </p:txBody>
      </p:sp>
      <p:sp>
        <p:nvSpPr>
          <p:cNvPr id="47157" name="Text Box 56"/>
          <p:cNvSpPr txBox="1">
            <a:spLocks noChangeArrowheads="1"/>
          </p:cNvSpPr>
          <p:nvPr/>
        </p:nvSpPr>
        <p:spPr bwMode="auto">
          <a:xfrm>
            <a:off x="2214563" y="2916238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e</a:t>
            </a:r>
          </a:p>
        </p:txBody>
      </p:sp>
      <p:sp>
        <p:nvSpPr>
          <p:cNvPr id="47158" name="Line 57"/>
          <p:cNvSpPr>
            <a:spLocks noChangeShapeType="1"/>
          </p:cNvSpPr>
          <p:nvPr/>
        </p:nvSpPr>
        <p:spPr bwMode="auto">
          <a:xfrm>
            <a:off x="468313" y="35448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59" name="Line 58"/>
          <p:cNvSpPr>
            <a:spLocks noChangeShapeType="1"/>
          </p:cNvSpPr>
          <p:nvPr/>
        </p:nvSpPr>
        <p:spPr bwMode="auto">
          <a:xfrm>
            <a:off x="909638" y="35448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0" name="Line 59"/>
          <p:cNvSpPr>
            <a:spLocks noChangeShapeType="1"/>
          </p:cNvSpPr>
          <p:nvPr/>
        </p:nvSpPr>
        <p:spPr bwMode="auto">
          <a:xfrm>
            <a:off x="1327150" y="35448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1" name="Line 60"/>
          <p:cNvSpPr>
            <a:spLocks noChangeShapeType="1"/>
          </p:cNvSpPr>
          <p:nvPr/>
        </p:nvSpPr>
        <p:spPr bwMode="auto">
          <a:xfrm>
            <a:off x="1754188" y="354012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2" name="Line 61"/>
          <p:cNvSpPr>
            <a:spLocks noChangeShapeType="1"/>
          </p:cNvSpPr>
          <p:nvPr/>
        </p:nvSpPr>
        <p:spPr bwMode="auto">
          <a:xfrm>
            <a:off x="2128838" y="3535363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3" name="Line 62"/>
          <p:cNvSpPr>
            <a:spLocks noChangeShapeType="1"/>
          </p:cNvSpPr>
          <p:nvPr/>
        </p:nvSpPr>
        <p:spPr bwMode="auto">
          <a:xfrm rot="-5400000">
            <a:off x="270669" y="33567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4" name="Line 63"/>
          <p:cNvSpPr>
            <a:spLocks noChangeShapeType="1"/>
          </p:cNvSpPr>
          <p:nvPr/>
        </p:nvSpPr>
        <p:spPr bwMode="auto">
          <a:xfrm rot="-5400000">
            <a:off x="711994" y="33567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5" name="Line 64"/>
          <p:cNvSpPr>
            <a:spLocks noChangeShapeType="1"/>
          </p:cNvSpPr>
          <p:nvPr/>
        </p:nvSpPr>
        <p:spPr bwMode="auto">
          <a:xfrm rot="-5400000">
            <a:off x="1143793" y="335200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6" name="Line 65"/>
          <p:cNvSpPr>
            <a:spLocks noChangeShapeType="1"/>
          </p:cNvSpPr>
          <p:nvPr/>
        </p:nvSpPr>
        <p:spPr bwMode="auto">
          <a:xfrm rot="-5400000">
            <a:off x="1931193" y="3323432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7" name="Line 66"/>
          <p:cNvSpPr>
            <a:spLocks noChangeShapeType="1"/>
          </p:cNvSpPr>
          <p:nvPr/>
        </p:nvSpPr>
        <p:spPr bwMode="auto">
          <a:xfrm rot="-5400000">
            <a:off x="2329656" y="331390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68" name="Freeform 67"/>
          <p:cNvSpPr>
            <a:spLocks/>
          </p:cNvSpPr>
          <p:nvPr/>
        </p:nvSpPr>
        <p:spPr bwMode="auto">
          <a:xfrm>
            <a:off x="368300" y="2867025"/>
            <a:ext cx="382588" cy="103188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7169" name="Freeform 68"/>
          <p:cNvSpPr>
            <a:spLocks/>
          </p:cNvSpPr>
          <p:nvPr/>
        </p:nvSpPr>
        <p:spPr bwMode="auto">
          <a:xfrm>
            <a:off x="827088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7170" name="Freeform 69"/>
          <p:cNvSpPr>
            <a:spLocks/>
          </p:cNvSpPr>
          <p:nvPr/>
        </p:nvSpPr>
        <p:spPr bwMode="auto">
          <a:xfrm>
            <a:off x="1979613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7171" name="Text Box 70"/>
          <p:cNvSpPr txBox="1">
            <a:spLocks noChangeArrowheads="1"/>
          </p:cNvSpPr>
          <p:nvPr/>
        </p:nvSpPr>
        <p:spPr bwMode="auto">
          <a:xfrm>
            <a:off x="4278313" y="882650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7172" name="Text Box 71"/>
          <p:cNvSpPr txBox="1">
            <a:spLocks noChangeArrowheads="1"/>
          </p:cNvSpPr>
          <p:nvPr/>
        </p:nvSpPr>
        <p:spPr bwMode="auto">
          <a:xfrm>
            <a:off x="6389688" y="890588"/>
            <a:ext cx="404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b/e</a:t>
            </a:r>
          </a:p>
        </p:txBody>
      </p:sp>
      <p:sp>
        <p:nvSpPr>
          <p:cNvPr id="47173" name="Text Box 72"/>
          <p:cNvSpPr txBox="1">
            <a:spLocks noChangeArrowheads="1"/>
          </p:cNvSpPr>
          <p:nvPr/>
        </p:nvSpPr>
        <p:spPr bwMode="auto">
          <a:xfrm>
            <a:off x="5719763" y="876300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7174" name="Text Box 73"/>
          <p:cNvSpPr txBox="1">
            <a:spLocks noChangeArrowheads="1"/>
          </p:cNvSpPr>
          <p:nvPr/>
        </p:nvSpPr>
        <p:spPr bwMode="auto">
          <a:xfrm>
            <a:off x="7596188" y="909638"/>
            <a:ext cx="234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f</a:t>
            </a:r>
          </a:p>
        </p:txBody>
      </p:sp>
      <p:sp>
        <p:nvSpPr>
          <p:cNvPr id="47175" name="Text Box 74"/>
          <p:cNvSpPr txBox="1">
            <a:spLocks noChangeArrowheads="1"/>
          </p:cNvSpPr>
          <p:nvPr/>
        </p:nvSpPr>
        <p:spPr bwMode="auto">
          <a:xfrm>
            <a:off x="4941888" y="89535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7176" name="Text Box 75"/>
          <p:cNvSpPr txBox="1">
            <a:spLocks noChangeArrowheads="1"/>
          </p:cNvSpPr>
          <p:nvPr/>
        </p:nvSpPr>
        <p:spPr bwMode="auto">
          <a:xfrm>
            <a:off x="4283075" y="5518150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7177" name="Text Box 76"/>
          <p:cNvSpPr txBox="1">
            <a:spLocks noChangeArrowheads="1"/>
          </p:cNvSpPr>
          <p:nvPr/>
        </p:nvSpPr>
        <p:spPr bwMode="auto">
          <a:xfrm>
            <a:off x="6659563" y="3214688"/>
            <a:ext cx="404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b/e</a:t>
            </a:r>
          </a:p>
        </p:txBody>
      </p:sp>
      <p:sp>
        <p:nvSpPr>
          <p:cNvPr id="47178" name="Text Box 77"/>
          <p:cNvSpPr txBox="1">
            <a:spLocks noChangeArrowheads="1"/>
          </p:cNvSpPr>
          <p:nvPr/>
        </p:nvSpPr>
        <p:spPr bwMode="auto">
          <a:xfrm>
            <a:off x="4930775" y="4870450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7179" name="Text Box 78"/>
          <p:cNvSpPr txBox="1">
            <a:spLocks noChangeArrowheads="1"/>
          </p:cNvSpPr>
          <p:nvPr/>
        </p:nvSpPr>
        <p:spPr bwMode="auto">
          <a:xfrm>
            <a:off x="5722938" y="4078288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7180" name="Text Box 79"/>
          <p:cNvSpPr txBox="1">
            <a:spLocks noChangeArrowheads="1"/>
          </p:cNvSpPr>
          <p:nvPr/>
        </p:nvSpPr>
        <p:spPr bwMode="auto">
          <a:xfrm>
            <a:off x="7596188" y="2206625"/>
            <a:ext cx="234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f</a:t>
            </a:r>
          </a:p>
        </p:txBody>
      </p:sp>
      <p:sp>
        <p:nvSpPr>
          <p:cNvPr id="51280" name="Line 80"/>
          <p:cNvSpPr>
            <a:spLocks noChangeShapeType="1"/>
          </p:cNvSpPr>
          <p:nvPr/>
        </p:nvSpPr>
        <p:spPr bwMode="auto">
          <a:xfrm rot="5400000">
            <a:off x="6264276" y="3725862"/>
            <a:ext cx="0" cy="5048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82" name="Text Box 83"/>
          <p:cNvSpPr txBox="1">
            <a:spLocks noChangeArrowheads="1"/>
          </p:cNvSpPr>
          <p:nvPr/>
        </p:nvSpPr>
        <p:spPr bwMode="auto">
          <a:xfrm>
            <a:off x="2614613" y="33385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7183" name="Text Box 84"/>
          <p:cNvSpPr txBox="1">
            <a:spLocks noChangeArrowheads="1"/>
          </p:cNvSpPr>
          <p:nvPr/>
        </p:nvSpPr>
        <p:spPr bwMode="auto">
          <a:xfrm>
            <a:off x="2609850" y="29210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f</a:t>
            </a:r>
          </a:p>
        </p:txBody>
      </p:sp>
      <p:sp>
        <p:nvSpPr>
          <p:cNvPr id="47184" name="Line 85"/>
          <p:cNvSpPr>
            <a:spLocks noChangeShapeType="1"/>
          </p:cNvSpPr>
          <p:nvPr/>
        </p:nvSpPr>
        <p:spPr bwMode="auto">
          <a:xfrm>
            <a:off x="2524125" y="3530600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85" name="Line 86"/>
          <p:cNvSpPr>
            <a:spLocks noChangeShapeType="1"/>
          </p:cNvSpPr>
          <p:nvPr/>
        </p:nvSpPr>
        <p:spPr bwMode="auto">
          <a:xfrm rot="-5400000">
            <a:off x="2710657" y="33186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86" name="Freeform 87"/>
          <p:cNvSpPr>
            <a:spLocks/>
          </p:cNvSpPr>
          <p:nvPr/>
        </p:nvSpPr>
        <p:spPr bwMode="auto">
          <a:xfrm>
            <a:off x="2411413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7187" name="Rectangle 88"/>
          <p:cNvSpPr>
            <a:spLocks noChangeArrowheads="1"/>
          </p:cNvSpPr>
          <p:nvPr/>
        </p:nvSpPr>
        <p:spPr bwMode="auto">
          <a:xfrm>
            <a:off x="6515100" y="4725988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88" name="Rectangle 89"/>
          <p:cNvSpPr>
            <a:spLocks noChangeArrowheads="1"/>
          </p:cNvSpPr>
          <p:nvPr/>
        </p:nvSpPr>
        <p:spPr bwMode="auto">
          <a:xfrm>
            <a:off x="4959350" y="3195638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89" name="Rectangle 91"/>
          <p:cNvSpPr>
            <a:spLocks noChangeArrowheads="1"/>
          </p:cNvSpPr>
          <p:nvPr/>
        </p:nvSpPr>
        <p:spPr bwMode="auto">
          <a:xfrm>
            <a:off x="4930775" y="20621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90" name="Rectangle 92"/>
          <p:cNvSpPr>
            <a:spLocks noChangeArrowheads="1"/>
          </p:cNvSpPr>
          <p:nvPr/>
        </p:nvSpPr>
        <p:spPr bwMode="auto">
          <a:xfrm>
            <a:off x="7667625" y="4725988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93" name="Line 93"/>
          <p:cNvSpPr>
            <a:spLocks noChangeShapeType="1"/>
          </p:cNvSpPr>
          <p:nvPr/>
        </p:nvSpPr>
        <p:spPr bwMode="auto">
          <a:xfrm flipH="1">
            <a:off x="5146675" y="2132013"/>
            <a:ext cx="1316038" cy="1587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92" name="Rectangle 94"/>
          <p:cNvSpPr>
            <a:spLocks noChangeArrowheads="1"/>
          </p:cNvSpPr>
          <p:nvPr/>
        </p:nvSpPr>
        <p:spPr bwMode="auto">
          <a:xfrm>
            <a:off x="5795963" y="5373688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93" name="Rectangle 95"/>
          <p:cNvSpPr>
            <a:spLocks noChangeArrowheads="1"/>
          </p:cNvSpPr>
          <p:nvPr/>
        </p:nvSpPr>
        <p:spPr bwMode="auto">
          <a:xfrm>
            <a:off x="4354513" y="3910013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98" name="Line 98"/>
          <p:cNvSpPr>
            <a:spLocks noChangeShapeType="1"/>
          </p:cNvSpPr>
          <p:nvPr/>
        </p:nvSpPr>
        <p:spPr bwMode="auto">
          <a:xfrm rot="5400000">
            <a:off x="6235701" y="3009900"/>
            <a:ext cx="0" cy="5048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99" name="Line 99"/>
          <p:cNvSpPr>
            <a:spLocks noChangeShapeType="1"/>
          </p:cNvSpPr>
          <p:nvPr/>
        </p:nvSpPr>
        <p:spPr bwMode="auto">
          <a:xfrm rot="16200000" flipV="1">
            <a:off x="5458619" y="2977356"/>
            <a:ext cx="1588" cy="5683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00" name="Line 100"/>
          <p:cNvSpPr>
            <a:spLocks noChangeShapeType="1"/>
          </p:cNvSpPr>
          <p:nvPr/>
        </p:nvSpPr>
        <p:spPr bwMode="auto">
          <a:xfrm rot="5400000">
            <a:off x="4716463" y="3049587"/>
            <a:ext cx="1588" cy="436563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01" name="Line 101"/>
          <p:cNvSpPr>
            <a:spLocks noChangeShapeType="1"/>
          </p:cNvSpPr>
          <p:nvPr/>
        </p:nvSpPr>
        <p:spPr bwMode="auto">
          <a:xfrm flipV="1">
            <a:off x="5957888" y="5446713"/>
            <a:ext cx="525462" cy="1587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02" name="Line 102"/>
          <p:cNvSpPr>
            <a:spLocks noChangeShapeType="1"/>
          </p:cNvSpPr>
          <p:nvPr/>
        </p:nvSpPr>
        <p:spPr bwMode="auto">
          <a:xfrm rot="5400000">
            <a:off x="5149851" y="3375025"/>
            <a:ext cx="0" cy="12160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99" name="Text Box 104"/>
          <p:cNvSpPr txBox="1">
            <a:spLocks noChangeArrowheads="1"/>
          </p:cNvSpPr>
          <p:nvPr/>
        </p:nvSpPr>
        <p:spPr bwMode="auto">
          <a:xfrm>
            <a:off x="3276600" y="4652963"/>
            <a:ext cx="277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7200" name="Text Box 105"/>
          <p:cNvSpPr txBox="1">
            <a:spLocks noChangeArrowheads="1"/>
          </p:cNvSpPr>
          <p:nvPr/>
        </p:nvSpPr>
        <p:spPr bwMode="auto">
          <a:xfrm>
            <a:off x="3276600" y="5300663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7201" name="Text Box 106"/>
          <p:cNvSpPr txBox="1">
            <a:spLocks noChangeArrowheads="1"/>
          </p:cNvSpPr>
          <p:nvPr/>
        </p:nvSpPr>
        <p:spPr bwMode="auto">
          <a:xfrm>
            <a:off x="3276600" y="3789363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7202" name="Text Box 107"/>
          <p:cNvSpPr txBox="1">
            <a:spLocks noChangeArrowheads="1"/>
          </p:cNvSpPr>
          <p:nvPr/>
        </p:nvSpPr>
        <p:spPr bwMode="auto">
          <a:xfrm>
            <a:off x="3276600" y="3068638"/>
            <a:ext cx="404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b/e</a:t>
            </a:r>
          </a:p>
        </p:txBody>
      </p:sp>
      <p:sp>
        <p:nvSpPr>
          <p:cNvPr id="47203" name="Text Box 108"/>
          <p:cNvSpPr txBox="1">
            <a:spLocks noChangeArrowheads="1"/>
          </p:cNvSpPr>
          <p:nvPr/>
        </p:nvSpPr>
        <p:spPr bwMode="auto">
          <a:xfrm>
            <a:off x="3348038" y="1916113"/>
            <a:ext cx="234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f</a:t>
            </a:r>
          </a:p>
        </p:txBody>
      </p:sp>
      <p:sp>
        <p:nvSpPr>
          <p:cNvPr id="51309" name="Line 109"/>
          <p:cNvSpPr>
            <a:spLocks noChangeShapeType="1"/>
          </p:cNvSpPr>
          <p:nvPr/>
        </p:nvSpPr>
        <p:spPr bwMode="auto">
          <a:xfrm>
            <a:off x="5219700" y="4808538"/>
            <a:ext cx="1258888" cy="1587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10" name="Line 110"/>
          <p:cNvSpPr>
            <a:spLocks noChangeShapeType="1"/>
          </p:cNvSpPr>
          <p:nvPr/>
        </p:nvSpPr>
        <p:spPr bwMode="auto">
          <a:xfrm>
            <a:off x="6699250" y="4799013"/>
            <a:ext cx="901700" cy="1587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11" name="Line 111"/>
          <p:cNvSpPr>
            <a:spLocks noChangeShapeType="1"/>
          </p:cNvSpPr>
          <p:nvPr/>
        </p:nvSpPr>
        <p:spPr bwMode="auto">
          <a:xfrm flipV="1">
            <a:off x="6734175" y="3255963"/>
            <a:ext cx="854075" cy="1587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7" name="Text Box 93"/>
          <p:cNvSpPr txBox="1">
            <a:spLocks noChangeArrowheads="1"/>
          </p:cNvSpPr>
          <p:nvPr/>
        </p:nvSpPr>
        <p:spPr bwMode="auto">
          <a:xfrm>
            <a:off x="250825" y="260350"/>
            <a:ext cx="490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solidFill>
                  <a:srgbClr val="990000"/>
                </a:solidFill>
              </a:rPr>
              <a:t>TOCSY spectrum and its Interpretation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3" grpId="0" animBg="1"/>
      <p:bldP spid="51245" grpId="0" animBg="1"/>
      <p:bldP spid="51280" grpId="0" animBg="1"/>
      <p:bldP spid="51280" grpId="1" animBg="1"/>
      <p:bldP spid="51293" grpId="0" animBg="1"/>
      <p:bldP spid="51298" grpId="0" animBg="1"/>
      <p:bldP spid="51299" grpId="0" animBg="1"/>
      <p:bldP spid="51300" grpId="0" animBg="1"/>
      <p:bldP spid="51301" grpId="0" animBg="1"/>
      <p:bldP spid="51302" grpId="0" animBg="1"/>
      <p:bldP spid="51302" grpId="1" animBg="1"/>
      <p:bldP spid="51309" grpId="0" animBg="1"/>
      <p:bldP spid="51310" grpId="0" animBg="1"/>
      <p:bldP spid="51311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dis_toc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1487488"/>
            <a:ext cx="66294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chentobi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5100" y="314325"/>
            <a:ext cx="35242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0" y="138113"/>
            <a:ext cx="35528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1"/>
              <a:t>Sample: Chentobiose</a:t>
            </a:r>
            <a:r>
              <a:rPr lang="en-US" sz="1200"/>
              <a:t> </a:t>
            </a:r>
            <a:br>
              <a:rPr lang="en-US" sz="1200"/>
            </a:br>
            <a:r>
              <a:rPr lang="en-US" sz="1200" b="1"/>
              <a:t>Solvent: </a:t>
            </a:r>
            <a:r>
              <a:rPr lang="en-US" sz="1200"/>
              <a:t>CDCl3 </a:t>
            </a:r>
            <a:br>
              <a:rPr lang="en-US" sz="1200"/>
            </a:br>
            <a:r>
              <a:rPr lang="en-US" sz="1200" b="1"/>
              <a:t>Spectrometer: </a:t>
            </a:r>
            <a:r>
              <a:rPr lang="en-US" sz="1200"/>
              <a:t>AVANCE 400 </a:t>
            </a:r>
            <a:br>
              <a:rPr lang="en-US" sz="1200"/>
            </a:br>
            <a:r>
              <a:rPr lang="en-US" sz="1200" b="1"/>
              <a:t>Probehead: </a:t>
            </a:r>
            <a:r>
              <a:rPr lang="en-US" sz="1200"/>
              <a:t>Inverse Broadband with z-Gradients</a:t>
            </a:r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30725" name="Rectangle 9"/>
          <p:cNvSpPr>
            <a:spLocks noChangeArrowheads="1"/>
          </p:cNvSpPr>
          <p:nvPr/>
        </p:nvSpPr>
        <p:spPr bwMode="auto">
          <a:xfrm>
            <a:off x="0" y="6491288"/>
            <a:ext cx="709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http://rmn.iqfr.csic.es/guide/tutorials/specdata/spectra/dis_tocsy.html</a:t>
            </a:r>
          </a:p>
        </p:txBody>
      </p:sp>
      <p:sp>
        <p:nvSpPr>
          <p:cNvPr id="30726" name="Line 10"/>
          <p:cNvSpPr>
            <a:spLocks noChangeShapeType="1"/>
          </p:cNvSpPr>
          <p:nvPr/>
        </p:nvSpPr>
        <p:spPr bwMode="auto">
          <a:xfrm>
            <a:off x="377825" y="5570538"/>
            <a:ext cx="7454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Line 11"/>
          <p:cNvSpPr>
            <a:spLocks noChangeShapeType="1"/>
          </p:cNvSpPr>
          <p:nvPr/>
        </p:nvSpPr>
        <p:spPr bwMode="auto">
          <a:xfrm>
            <a:off x="387350" y="5694363"/>
            <a:ext cx="7454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Text Box 12"/>
          <p:cNvSpPr txBox="1">
            <a:spLocks noChangeArrowheads="1"/>
          </p:cNvSpPr>
          <p:nvPr/>
        </p:nvSpPr>
        <p:spPr bwMode="auto">
          <a:xfrm>
            <a:off x="8051800" y="2794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</a:t>
            </a:r>
          </a:p>
        </p:txBody>
      </p:sp>
      <p:sp>
        <p:nvSpPr>
          <p:cNvPr id="30729" name="Text Box 13"/>
          <p:cNvSpPr txBox="1">
            <a:spLocks noChangeArrowheads="1"/>
          </p:cNvSpPr>
          <p:nvPr/>
        </p:nvSpPr>
        <p:spPr bwMode="auto">
          <a:xfrm>
            <a:off x="6194425" y="2079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</a:t>
            </a:r>
          </a:p>
        </p:txBody>
      </p:sp>
      <p:sp>
        <p:nvSpPr>
          <p:cNvPr id="30730" name="Text Box 14"/>
          <p:cNvSpPr txBox="1">
            <a:spLocks noChangeArrowheads="1"/>
          </p:cNvSpPr>
          <p:nvPr/>
        </p:nvSpPr>
        <p:spPr bwMode="auto">
          <a:xfrm>
            <a:off x="527050" y="1233488"/>
            <a:ext cx="1289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A</a:t>
            </a:r>
            <a:r>
              <a:rPr lang="en-US" sz="1400"/>
              <a:t> Anomeric H</a:t>
            </a:r>
          </a:p>
        </p:txBody>
      </p:sp>
      <p:sp>
        <p:nvSpPr>
          <p:cNvPr id="30731" name="Text Box 15"/>
          <p:cNvSpPr txBox="1">
            <a:spLocks noChangeArrowheads="1"/>
          </p:cNvSpPr>
          <p:nvPr/>
        </p:nvSpPr>
        <p:spPr bwMode="auto">
          <a:xfrm>
            <a:off x="3479800" y="1200150"/>
            <a:ext cx="1289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B</a:t>
            </a:r>
            <a:r>
              <a:rPr lang="en-US" sz="1400"/>
              <a:t> Anomeric H</a:t>
            </a:r>
          </a:p>
        </p:txBody>
      </p:sp>
      <p:sp>
        <p:nvSpPr>
          <p:cNvPr id="30732" name="Line 16"/>
          <p:cNvSpPr>
            <a:spLocks noChangeShapeType="1"/>
          </p:cNvSpPr>
          <p:nvPr/>
        </p:nvSpPr>
        <p:spPr bwMode="auto">
          <a:xfrm>
            <a:off x="1758950" y="1490663"/>
            <a:ext cx="463550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3" name="Line 17"/>
          <p:cNvSpPr>
            <a:spLocks noChangeShapeType="1"/>
          </p:cNvSpPr>
          <p:nvPr/>
        </p:nvSpPr>
        <p:spPr bwMode="auto">
          <a:xfrm>
            <a:off x="4684713" y="1463675"/>
            <a:ext cx="52070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4" name="Text Box 18"/>
          <p:cNvSpPr txBox="1">
            <a:spLocks noChangeArrowheads="1"/>
          </p:cNvSpPr>
          <p:nvPr/>
        </p:nvSpPr>
        <p:spPr bwMode="auto">
          <a:xfrm>
            <a:off x="8531225" y="900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1</a:t>
            </a:r>
          </a:p>
        </p:txBody>
      </p:sp>
      <p:sp>
        <p:nvSpPr>
          <p:cNvPr id="30735" name="Text Box 19"/>
          <p:cNvSpPr txBox="1">
            <a:spLocks noChangeArrowheads="1"/>
          </p:cNvSpPr>
          <p:nvPr/>
        </p:nvSpPr>
        <p:spPr bwMode="auto">
          <a:xfrm>
            <a:off x="6716713" y="673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99FF"/>
                </a:solidFill>
              </a:rPr>
              <a:t>1</a:t>
            </a:r>
          </a:p>
        </p:txBody>
      </p:sp>
      <p:sp>
        <p:nvSpPr>
          <p:cNvPr id="30736" name="Text Box 20"/>
          <p:cNvSpPr txBox="1">
            <a:spLocks noChangeArrowheads="1"/>
          </p:cNvSpPr>
          <p:nvPr/>
        </p:nvSpPr>
        <p:spPr bwMode="auto">
          <a:xfrm>
            <a:off x="7939088" y="5800725"/>
            <a:ext cx="1246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</a:t>
            </a:r>
            <a:r>
              <a:rPr lang="en-US"/>
              <a:t> </a:t>
            </a:r>
            <a:r>
              <a:rPr lang="en-US" baseline="30000"/>
              <a:t>1</a:t>
            </a:r>
            <a:r>
              <a:rPr lang="en-US"/>
              <a:t>H NMR</a:t>
            </a:r>
          </a:p>
        </p:txBody>
      </p:sp>
      <p:sp>
        <p:nvSpPr>
          <p:cNvPr id="30737" name="Text Box 21"/>
          <p:cNvSpPr txBox="1">
            <a:spLocks noChangeArrowheads="1"/>
          </p:cNvSpPr>
          <p:nvPr/>
        </p:nvSpPr>
        <p:spPr bwMode="auto">
          <a:xfrm>
            <a:off x="7954963" y="5029200"/>
            <a:ext cx="1246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</a:t>
            </a:r>
            <a:r>
              <a:rPr lang="en-US"/>
              <a:t> </a:t>
            </a:r>
            <a:r>
              <a:rPr lang="en-US" baseline="30000"/>
              <a:t>1</a:t>
            </a:r>
            <a:r>
              <a:rPr lang="en-US"/>
              <a:t>H NMR</a:t>
            </a:r>
          </a:p>
        </p:txBody>
      </p:sp>
      <p:sp>
        <p:nvSpPr>
          <p:cNvPr id="30738" name="Line 23"/>
          <p:cNvSpPr>
            <a:spLocks noChangeShapeType="1"/>
          </p:cNvSpPr>
          <p:nvPr/>
        </p:nvSpPr>
        <p:spPr bwMode="auto">
          <a:xfrm flipV="1">
            <a:off x="7850188" y="5318125"/>
            <a:ext cx="168275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9" name="Line 24"/>
          <p:cNvSpPr>
            <a:spLocks noChangeShapeType="1"/>
          </p:cNvSpPr>
          <p:nvPr/>
        </p:nvSpPr>
        <p:spPr bwMode="auto">
          <a:xfrm>
            <a:off x="7850188" y="5697538"/>
            <a:ext cx="153987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40" name="Text Box 25"/>
          <p:cNvSpPr txBox="1">
            <a:spLocks noChangeArrowheads="1"/>
          </p:cNvSpPr>
          <p:nvPr/>
        </p:nvSpPr>
        <p:spPr bwMode="auto">
          <a:xfrm>
            <a:off x="3606800" y="168275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TOCSY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886200" y="2790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170" name="Picture 2" descr="through bo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905000"/>
            <a:ext cx="1066800" cy="992188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086100" y="1985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172" name="Picture 4" descr="cosy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733800"/>
            <a:ext cx="2590800" cy="2516188"/>
          </a:xfrm>
          <a:prstGeom prst="rect">
            <a:avLst/>
          </a:prstGeom>
          <a:noFill/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771900" y="2700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174" name="Picture 6" descr="spin system of va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905000"/>
            <a:ext cx="1600200" cy="1457325"/>
          </a:xfrm>
          <a:prstGeom prst="rect">
            <a:avLst/>
          </a:prstGeom>
          <a:noFill/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10515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176" name="Picture 8" descr="tocsy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81400"/>
            <a:ext cx="2933700" cy="2905125"/>
          </a:xfrm>
          <a:prstGeom prst="rect">
            <a:avLst/>
          </a:prstGeom>
          <a:noFill/>
        </p:spPr>
      </p:pic>
      <p:sp>
        <p:nvSpPr>
          <p:cNvPr id="7178" name="Rectangle 1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/>
              <a:t>COSY &amp; TOCSY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479301" y="0"/>
          <a:ext cx="66646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96" name="PhotoImpact" r:id="rId3" imgW="4111412" imgH="4230274" progId="">
                  <p:embed/>
                </p:oleObj>
              </mc:Choice>
              <mc:Fallback>
                <p:oleObj name="PhotoImpact" r:id="rId3" imgW="4111412" imgH="423027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9301" y="0"/>
                        <a:ext cx="6664699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254390" y="3344593"/>
          <a:ext cx="2277795" cy="1588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97" name="PhotoImpact" r:id="rId5" imgW="2093803" imgH="1459748" progId="">
                  <p:embed/>
                </p:oleObj>
              </mc:Choice>
              <mc:Fallback>
                <p:oleObj name="PhotoImpact" r:id="rId5" imgW="2093803" imgH="145974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90" y="3344593"/>
                        <a:ext cx="2277795" cy="1588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-1"/>
            <a:ext cx="2954215" cy="1266093"/>
          </a:xfrm>
        </p:spPr>
        <p:txBody>
          <a:bodyPr/>
          <a:lstStyle/>
          <a:p>
            <a:r>
              <a:rPr lang="en-US" altLang="zh-TW" dirty="0"/>
              <a:t>TOCSY of strychnine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7552"/>
            <a:ext cx="2722098" cy="4846320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Gated</a:t>
            </a:r>
          </a:p>
          <a:p>
            <a:pPr marL="514350" indent="-514350">
              <a:buAutoNum type="alphaUcPeriod"/>
            </a:pPr>
            <a:r>
              <a:rPr lang="en-US" dirty="0" smtClean="0"/>
              <a:t>Selective Me decoupling</a:t>
            </a:r>
          </a:p>
          <a:p>
            <a:pPr marL="514350" indent="-514350">
              <a:buAutoNum type="alphaUcPeriod"/>
            </a:pPr>
            <a:r>
              <a:rPr lang="en-US" dirty="0" smtClean="0"/>
              <a:t>CPD </a:t>
            </a:r>
            <a:endParaRPr lang="en-US" dirty="0"/>
          </a:p>
        </p:txBody>
      </p:sp>
      <p:pic>
        <p:nvPicPr>
          <p:cNvPr id="503810" name="Picture 2" descr="f-5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8573" y="0"/>
            <a:ext cx="64854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03811" name="Object 3"/>
          <p:cNvGraphicFramePr>
            <a:graphicFrameLocks noChangeAspect="1"/>
          </p:cNvGraphicFramePr>
          <p:nvPr/>
        </p:nvGraphicFramePr>
        <p:xfrm>
          <a:off x="0" y="351693"/>
          <a:ext cx="2691822" cy="1139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12" r:id="rId4" imgW="2045301" imgH="867279" progId="">
                  <p:embed/>
                </p:oleObj>
              </mc:Choice>
              <mc:Fallback>
                <p:oleObj r:id="rId4" imgW="2045301" imgH="86727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1693"/>
                        <a:ext cx="2691822" cy="11394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555673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15. </a:t>
            </a:r>
            <a:r>
              <a:rPr lang="en-US" sz="4400" dirty="0" smtClean="0"/>
              <a:t>NOESY, ROESY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Related:</a:t>
            </a:r>
            <a:br>
              <a:rPr lang="en-US" sz="4400" dirty="0" smtClean="0"/>
            </a:br>
            <a:r>
              <a:rPr lang="en-US" sz="4400" dirty="0" smtClean="0"/>
              <a:t> EXSY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9821"/>
            <a:ext cx="9144000" cy="434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0825" y="1268413"/>
            <a:ext cx="7809963" cy="53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GB" sz="2000" b="1" dirty="0" smtClean="0"/>
              <a:t>NOESY: Nuclear </a:t>
            </a:r>
            <a:r>
              <a:rPr lang="en-GB" sz="2000" b="1" dirty="0" err="1" smtClean="0"/>
              <a:t>overhauser</a:t>
            </a:r>
            <a:r>
              <a:rPr lang="en-GB" sz="2000" b="1" dirty="0" smtClean="0"/>
              <a:t> effect spectroscopy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GB" sz="2000" b="1" dirty="0" smtClean="0"/>
              <a:t>ROESY: Rotating frame </a:t>
            </a:r>
            <a:r>
              <a:rPr lang="en-GB" sz="2000" b="1" dirty="0" err="1" smtClean="0"/>
              <a:t>overhauser</a:t>
            </a:r>
            <a:r>
              <a:rPr lang="en-GB" sz="2000" b="1" dirty="0" smtClean="0"/>
              <a:t> effect spectroscopy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GB" sz="2000" b="1" dirty="0" smtClean="0"/>
              <a:t>A </a:t>
            </a:r>
            <a:r>
              <a:rPr lang="en-GB" sz="2000" b="1" dirty="0"/>
              <a:t>proton that is close in space to the irradiated proton is affected by the NOE whether or not it is coupled to the irradiated proton; if it is coupled, it remains at least partially coupled because the irradiation is week in comparison with that used for a decoupling experiment</a:t>
            </a:r>
            <a:r>
              <a:rPr lang="en-GB" sz="2000" b="1" dirty="0" smtClean="0"/>
              <a:t>.</a:t>
            </a:r>
          </a:p>
          <a:p>
            <a:pPr algn="just"/>
            <a:r>
              <a:rPr lang="en-GB" sz="2000" b="1" i="1" dirty="0" smtClean="0">
                <a:solidFill>
                  <a:srgbClr val="FF0000"/>
                </a:solidFill>
              </a:rPr>
              <a:t>NOESY </a:t>
            </a:r>
            <a:r>
              <a:rPr lang="en-GB" sz="2000" b="1" i="1" dirty="0" smtClean="0"/>
              <a:t>for very large molecules, </a:t>
            </a:r>
            <a:r>
              <a:rPr lang="en-GB" sz="2000" b="1" i="1" dirty="0" smtClean="0">
                <a:solidFill>
                  <a:srgbClr val="FF0000"/>
                </a:solidFill>
              </a:rPr>
              <a:t>ROESY</a:t>
            </a:r>
            <a:r>
              <a:rPr lang="en-GB" sz="2000" b="1" i="1" dirty="0" smtClean="0"/>
              <a:t>  for mid-size molecules</a:t>
            </a:r>
          </a:p>
          <a:p>
            <a:pPr algn="just"/>
            <a:r>
              <a:rPr lang="en-GB" sz="2000" b="1" i="1" dirty="0" smtClean="0">
                <a:solidFill>
                  <a:srgbClr val="FF0000"/>
                </a:solidFill>
              </a:rPr>
              <a:t>These spectra are used to locate protons that are close together in space</a:t>
            </a:r>
          </a:p>
          <a:p>
            <a:pPr algn="just"/>
            <a:r>
              <a:rPr lang="en-GB" sz="2000" b="1" dirty="0" smtClean="0"/>
              <a:t>Can be a 1D or 2D NOESY technique</a:t>
            </a:r>
          </a:p>
          <a:p>
            <a:pPr algn="just"/>
            <a:endParaRPr lang="en-GB" sz="2000" b="1" dirty="0" smtClean="0"/>
          </a:p>
          <a:p>
            <a:pPr algn="just"/>
            <a:r>
              <a:rPr lang="en-GB" sz="2000" b="1" dirty="0" smtClean="0">
                <a:solidFill>
                  <a:srgbClr val="FF0000"/>
                </a:solidFill>
              </a:rPr>
              <a:t>NOE is a through space effect</a:t>
            </a:r>
          </a:p>
          <a:p>
            <a:pPr algn="just"/>
            <a:endParaRPr lang="en-GB" sz="2000" b="1" dirty="0" smtClean="0">
              <a:solidFill>
                <a:srgbClr val="FF0000"/>
              </a:solidFill>
            </a:endParaRPr>
          </a:p>
          <a:p>
            <a:pPr algn="just"/>
            <a:r>
              <a:rPr lang="en-GB" sz="2000" b="1" dirty="0" smtClean="0"/>
              <a:t>It has nothing to do with connectivity in the molecule</a:t>
            </a:r>
          </a:p>
          <a:p>
            <a:pPr algn="just"/>
            <a:endParaRPr lang="en-GB" sz="20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spcBef>
                <a:spcPct val="20000"/>
              </a:spcBef>
            </a:pP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07" name="Text Box 83"/>
          <p:cNvSpPr txBox="1">
            <a:spLocks noChangeArrowheads="1"/>
          </p:cNvSpPr>
          <p:nvPr/>
        </p:nvSpPr>
        <p:spPr bwMode="auto">
          <a:xfrm>
            <a:off x="5072063" y="5286375"/>
            <a:ext cx="37830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diagonal peak →  cross peak → diagonal peak</a:t>
            </a:r>
          </a:p>
        </p:txBody>
      </p:sp>
      <p:cxnSp>
        <p:nvCxnSpPr>
          <p:cNvPr id="85" name="직선 연결선 84"/>
          <p:cNvCxnSpPr/>
          <p:nvPr/>
        </p:nvCxnSpPr>
        <p:spPr>
          <a:xfrm>
            <a:off x="777875" y="2074863"/>
            <a:ext cx="2000250" cy="1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직사각형 85"/>
          <p:cNvSpPr/>
          <p:nvPr/>
        </p:nvSpPr>
        <p:spPr>
          <a:xfrm>
            <a:off x="987425" y="1574800"/>
            <a:ext cx="46038" cy="5000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2135188" y="1574800"/>
            <a:ext cx="46037" cy="5000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1" name="자유형 100"/>
          <p:cNvSpPr/>
          <p:nvPr/>
        </p:nvSpPr>
        <p:spPr>
          <a:xfrm>
            <a:off x="2349500" y="1860550"/>
            <a:ext cx="357188" cy="428625"/>
          </a:xfrm>
          <a:custGeom>
            <a:avLst/>
            <a:gdLst>
              <a:gd name="connsiteX0" fmla="*/ 0 w 159544"/>
              <a:gd name="connsiteY0" fmla="*/ 0 h 266700"/>
              <a:gd name="connsiteX1" fmla="*/ 26194 w 159544"/>
              <a:gd name="connsiteY1" fmla="*/ 257175 h 266700"/>
              <a:gd name="connsiteX2" fmla="*/ 23813 w 159544"/>
              <a:gd name="connsiteY2" fmla="*/ 57150 h 266700"/>
              <a:gd name="connsiteX3" fmla="*/ 47625 w 159544"/>
              <a:gd name="connsiteY3" fmla="*/ 204787 h 266700"/>
              <a:gd name="connsiteX4" fmla="*/ 50007 w 159544"/>
              <a:gd name="connsiteY4" fmla="*/ 83344 h 266700"/>
              <a:gd name="connsiteX5" fmla="*/ 66675 w 159544"/>
              <a:gd name="connsiteY5" fmla="*/ 169069 h 266700"/>
              <a:gd name="connsiteX6" fmla="*/ 76200 w 159544"/>
              <a:gd name="connsiteY6" fmla="*/ 104775 h 266700"/>
              <a:gd name="connsiteX7" fmla="*/ 92869 w 159544"/>
              <a:gd name="connsiteY7" fmla="*/ 147637 h 266700"/>
              <a:gd name="connsiteX8" fmla="*/ 102394 w 159544"/>
              <a:gd name="connsiteY8" fmla="*/ 111919 h 266700"/>
              <a:gd name="connsiteX9" fmla="*/ 116682 w 159544"/>
              <a:gd name="connsiteY9" fmla="*/ 140494 h 266700"/>
              <a:gd name="connsiteX10" fmla="*/ 126207 w 159544"/>
              <a:gd name="connsiteY10" fmla="*/ 121444 h 266700"/>
              <a:gd name="connsiteX11" fmla="*/ 135732 w 159544"/>
              <a:gd name="connsiteY11" fmla="*/ 128587 h 266700"/>
              <a:gd name="connsiteX12" fmla="*/ 142875 w 159544"/>
              <a:gd name="connsiteY12" fmla="*/ 119062 h 266700"/>
              <a:gd name="connsiteX13" fmla="*/ 159544 w 159544"/>
              <a:gd name="connsiteY13" fmla="*/ 116681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544" h="266700">
                <a:moveTo>
                  <a:pt x="0" y="0"/>
                </a:moveTo>
                <a:cubicBezTo>
                  <a:pt x="11112" y="123825"/>
                  <a:pt x="22225" y="247650"/>
                  <a:pt x="26194" y="257175"/>
                </a:cubicBezTo>
                <a:cubicBezTo>
                  <a:pt x="30163" y="266700"/>
                  <a:pt x="20241" y="65881"/>
                  <a:pt x="23813" y="57150"/>
                </a:cubicBezTo>
                <a:cubicBezTo>
                  <a:pt x="27385" y="48419"/>
                  <a:pt x="43259" y="200421"/>
                  <a:pt x="47625" y="204787"/>
                </a:cubicBezTo>
                <a:cubicBezTo>
                  <a:pt x="51991" y="209153"/>
                  <a:pt x="46832" y="89297"/>
                  <a:pt x="50007" y="83344"/>
                </a:cubicBezTo>
                <a:cubicBezTo>
                  <a:pt x="53182" y="77391"/>
                  <a:pt x="62310" y="165497"/>
                  <a:pt x="66675" y="169069"/>
                </a:cubicBezTo>
                <a:cubicBezTo>
                  <a:pt x="71040" y="172641"/>
                  <a:pt x="71834" y="108347"/>
                  <a:pt x="76200" y="104775"/>
                </a:cubicBezTo>
                <a:cubicBezTo>
                  <a:pt x="80566" y="101203"/>
                  <a:pt x="88503" y="146446"/>
                  <a:pt x="92869" y="147637"/>
                </a:cubicBezTo>
                <a:cubicBezTo>
                  <a:pt x="97235" y="148828"/>
                  <a:pt x="98425" y="113109"/>
                  <a:pt x="102394" y="111919"/>
                </a:cubicBezTo>
                <a:cubicBezTo>
                  <a:pt x="106363" y="110729"/>
                  <a:pt x="112713" y="138907"/>
                  <a:pt x="116682" y="140494"/>
                </a:cubicBezTo>
                <a:cubicBezTo>
                  <a:pt x="120651" y="142082"/>
                  <a:pt x="123032" y="123428"/>
                  <a:pt x="126207" y="121444"/>
                </a:cubicBezTo>
                <a:cubicBezTo>
                  <a:pt x="129382" y="119460"/>
                  <a:pt x="132954" y="128984"/>
                  <a:pt x="135732" y="128587"/>
                </a:cubicBezTo>
                <a:cubicBezTo>
                  <a:pt x="138510" y="128190"/>
                  <a:pt x="138906" y="121046"/>
                  <a:pt x="142875" y="119062"/>
                </a:cubicBezTo>
                <a:cubicBezTo>
                  <a:pt x="146844" y="117078"/>
                  <a:pt x="153194" y="116879"/>
                  <a:pt x="159544" y="116681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177" name="Text Box 59"/>
          <p:cNvSpPr txBox="1">
            <a:spLocks noChangeArrowheads="1"/>
          </p:cNvSpPr>
          <p:nvPr/>
        </p:nvSpPr>
        <p:spPr bwMode="auto">
          <a:xfrm>
            <a:off x="1000125" y="1643063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</a:t>
            </a:r>
          </a:p>
        </p:txBody>
      </p:sp>
      <p:sp>
        <p:nvSpPr>
          <p:cNvPr id="7178" name="Text Box 60"/>
          <p:cNvSpPr txBox="1">
            <a:spLocks noChangeArrowheads="1"/>
          </p:cNvSpPr>
          <p:nvPr/>
        </p:nvSpPr>
        <p:spPr bwMode="auto">
          <a:xfrm>
            <a:off x="2420938" y="1646238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</a:p>
        </p:txBody>
      </p:sp>
      <p:sp>
        <p:nvSpPr>
          <p:cNvPr id="7179" name="TextBox 108"/>
          <p:cNvSpPr txBox="1">
            <a:spLocks noChangeArrowheads="1"/>
          </p:cNvSpPr>
          <p:nvPr/>
        </p:nvSpPr>
        <p:spPr bwMode="auto">
          <a:xfrm>
            <a:off x="771525" y="1214438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90</a:t>
            </a:r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180" name="TextBox 109"/>
          <p:cNvSpPr txBox="1">
            <a:spLocks noChangeArrowheads="1"/>
          </p:cNvSpPr>
          <p:nvPr/>
        </p:nvSpPr>
        <p:spPr bwMode="auto">
          <a:xfrm>
            <a:off x="1920875" y="121761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90</a:t>
            </a:r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" name="직사각형 85"/>
          <p:cNvSpPr/>
          <p:nvPr/>
        </p:nvSpPr>
        <p:spPr>
          <a:xfrm>
            <a:off x="1347788" y="1574800"/>
            <a:ext cx="46037" cy="5000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182" name="TextBox 108"/>
          <p:cNvSpPr txBox="1">
            <a:spLocks noChangeArrowheads="1"/>
          </p:cNvSpPr>
          <p:nvPr/>
        </p:nvSpPr>
        <p:spPr bwMode="auto">
          <a:xfrm>
            <a:off x="1130300" y="1214438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90</a:t>
            </a:r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68" name="직선 연결선 67"/>
          <p:cNvCxnSpPr/>
          <p:nvPr/>
        </p:nvCxnSpPr>
        <p:spPr>
          <a:xfrm>
            <a:off x="714375" y="3286125"/>
            <a:ext cx="2000250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/>
          <p:cNvSpPr/>
          <p:nvPr/>
        </p:nvSpPr>
        <p:spPr>
          <a:xfrm>
            <a:off x="1143000" y="2786063"/>
            <a:ext cx="46038" cy="50006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1643063" y="3214688"/>
            <a:ext cx="714375" cy="714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4" name="자유형 73"/>
          <p:cNvSpPr/>
          <p:nvPr/>
        </p:nvSpPr>
        <p:spPr>
          <a:xfrm>
            <a:off x="2500313" y="3071813"/>
            <a:ext cx="357187" cy="428625"/>
          </a:xfrm>
          <a:custGeom>
            <a:avLst/>
            <a:gdLst>
              <a:gd name="connsiteX0" fmla="*/ 0 w 159544"/>
              <a:gd name="connsiteY0" fmla="*/ 0 h 266700"/>
              <a:gd name="connsiteX1" fmla="*/ 26194 w 159544"/>
              <a:gd name="connsiteY1" fmla="*/ 257175 h 266700"/>
              <a:gd name="connsiteX2" fmla="*/ 23813 w 159544"/>
              <a:gd name="connsiteY2" fmla="*/ 57150 h 266700"/>
              <a:gd name="connsiteX3" fmla="*/ 47625 w 159544"/>
              <a:gd name="connsiteY3" fmla="*/ 204787 h 266700"/>
              <a:gd name="connsiteX4" fmla="*/ 50007 w 159544"/>
              <a:gd name="connsiteY4" fmla="*/ 83344 h 266700"/>
              <a:gd name="connsiteX5" fmla="*/ 66675 w 159544"/>
              <a:gd name="connsiteY5" fmla="*/ 169069 h 266700"/>
              <a:gd name="connsiteX6" fmla="*/ 76200 w 159544"/>
              <a:gd name="connsiteY6" fmla="*/ 104775 h 266700"/>
              <a:gd name="connsiteX7" fmla="*/ 92869 w 159544"/>
              <a:gd name="connsiteY7" fmla="*/ 147637 h 266700"/>
              <a:gd name="connsiteX8" fmla="*/ 102394 w 159544"/>
              <a:gd name="connsiteY8" fmla="*/ 111919 h 266700"/>
              <a:gd name="connsiteX9" fmla="*/ 116682 w 159544"/>
              <a:gd name="connsiteY9" fmla="*/ 140494 h 266700"/>
              <a:gd name="connsiteX10" fmla="*/ 126207 w 159544"/>
              <a:gd name="connsiteY10" fmla="*/ 121444 h 266700"/>
              <a:gd name="connsiteX11" fmla="*/ 135732 w 159544"/>
              <a:gd name="connsiteY11" fmla="*/ 128587 h 266700"/>
              <a:gd name="connsiteX12" fmla="*/ 142875 w 159544"/>
              <a:gd name="connsiteY12" fmla="*/ 119062 h 266700"/>
              <a:gd name="connsiteX13" fmla="*/ 159544 w 159544"/>
              <a:gd name="connsiteY13" fmla="*/ 116681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544" h="266700">
                <a:moveTo>
                  <a:pt x="0" y="0"/>
                </a:moveTo>
                <a:cubicBezTo>
                  <a:pt x="11112" y="123825"/>
                  <a:pt x="22225" y="247650"/>
                  <a:pt x="26194" y="257175"/>
                </a:cubicBezTo>
                <a:cubicBezTo>
                  <a:pt x="30163" y="266700"/>
                  <a:pt x="20241" y="65881"/>
                  <a:pt x="23813" y="57150"/>
                </a:cubicBezTo>
                <a:cubicBezTo>
                  <a:pt x="27385" y="48419"/>
                  <a:pt x="43259" y="200421"/>
                  <a:pt x="47625" y="204787"/>
                </a:cubicBezTo>
                <a:cubicBezTo>
                  <a:pt x="51991" y="209153"/>
                  <a:pt x="46832" y="89297"/>
                  <a:pt x="50007" y="83344"/>
                </a:cubicBezTo>
                <a:cubicBezTo>
                  <a:pt x="53182" y="77391"/>
                  <a:pt x="62310" y="165497"/>
                  <a:pt x="66675" y="169069"/>
                </a:cubicBezTo>
                <a:cubicBezTo>
                  <a:pt x="71040" y="172641"/>
                  <a:pt x="71834" y="108347"/>
                  <a:pt x="76200" y="104775"/>
                </a:cubicBezTo>
                <a:cubicBezTo>
                  <a:pt x="80566" y="101203"/>
                  <a:pt x="88503" y="146446"/>
                  <a:pt x="92869" y="147637"/>
                </a:cubicBezTo>
                <a:cubicBezTo>
                  <a:pt x="97235" y="148828"/>
                  <a:pt x="98425" y="113109"/>
                  <a:pt x="102394" y="111919"/>
                </a:cubicBezTo>
                <a:cubicBezTo>
                  <a:pt x="106363" y="110729"/>
                  <a:pt x="112713" y="138907"/>
                  <a:pt x="116682" y="140494"/>
                </a:cubicBezTo>
                <a:cubicBezTo>
                  <a:pt x="120651" y="142082"/>
                  <a:pt x="123032" y="123428"/>
                  <a:pt x="126207" y="121444"/>
                </a:cubicBezTo>
                <a:cubicBezTo>
                  <a:pt x="129382" y="119460"/>
                  <a:pt x="132954" y="128984"/>
                  <a:pt x="135732" y="128587"/>
                </a:cubicBezTo>
                <a:cubicBezTo>
                  <a:pt x="138510" y="128190"/>
                  <a:pt x="138906" y="121046"/>
                  <a:pt x="142875" y="119062"/>
                </a:cubicBezTo>
                <a:cubicBezTo>
                  <a:pt x="146844" y="117078"/>
                  <a:pt x="153194" y="116879"/>
                  <a:pt x="159544" y="116681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187" name="Text Box 59"/>
          <p:cNvSpPr txBox="1">
            <a:spLocks noChangeArrowheads="1"/>
          </p:cNvSpPr>
          <p:nvPr/>
        </p:nvSpPr>
        <p:spPr bwMode="auto">
          <a:xfrm>
            <a:off x="1285875" y="2857500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</a:t>
            </a:r>
          </a:p>
        </p:txBody>
      </p:sp>
      <p:sp>
        <p:nvSpPr>
          <p:cNvPr id="7188" name="Text Box 60"/>
          <p:cNvSpPr txBox="1">
            <a:spLocks noChangeArrowheads="1"/>
          </p:cNvSpPr>
          <p:nvPr/>
        </p:nvSpPr>
        <p:spPr bwMode="auto">
          <a:xfrm>
            <a:off x="2500313" y="2786063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</a:p>
        </p:txBody>
      </p:sp>
      <p:sp>
        <p:nvSpPr>
          <p:cNvPr id="7189" name="TextBox 80"/>
          <p:cNvSpPr txBox="1">
            <a:spLocks noChangeArrowheads="1"/>
          </p:cNvSpPr>
          <p:nvPr/>
        </p:nvSpPr>
        <p:spPr bwMode="auto">
          <a:xfrm>
            <a:off x="928688" y="242887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90</a:t>
            </a:r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190" name="TextBox 81"/>
          <p:cNvSpPr txBox="1">
            <a:spLocks noChangeArrowheads="1"/>
          </p:cNvSpPr>
          <p:nvPr/>
        </p:nvSpPr>
        <p:spPr bwMode="auto">
          <a:xfrm>
            <a:off x="1504950" y="2428875"/>
            <a:ext cx="1035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Mixing pulse</a:t>
            </a:r>
          </a:p>
          <a:p>
            <a:pPr algn="ctr"/>
            <a:r>
              <a:rPr lang="en-US" altLang="ko-KR" sz="1200" b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350 ms</a:t>
            </a:r>
            <a:endParaRPr lang="ko-KR" altLang="en-US" sz="1200" b="1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191" name="TextBox 81"/>
          <p:cNvSpPr txBox="1">
            <a:spLocks noChangeArrowheads="1"/>
          </p:cNvSpPr>
          <p:nvPr/>
        </p:nvSpPr>
        <p:spPr bwMode="auto">
          <a:xfrm>
            <a:off x="1214438" y="1571625"/>
            <a:ext cx="1035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Mixing pulse</a:t>
            </a:r>
          </a:p>
          <a:p>
            <a:pPr algn="ctr"/>
            <a:r>
              <a:rPr lang="en-US" altLang="ko-KR" sz="1200" b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200 ms</a:t>
            </a:r>
            <a:endParaRPr lang="ko-KR" altLang="en-US" sz="1200" b="1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94" name="Text Box 86"/>
          <p:cNvSpPr txBox="1">
            <a:spLocks noChangeArrowheads="1"/>
          </p:cNvSpPr>
          <p:nvPr/>
        </p:nvSpPr>
        <p:spPr bwMode="auto">
          <a:xfrm>
            <a:off x="684213" y="47799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</a:p>
        </p:txBody>
      </p:sp>
      <p:sp>
        <p:nvSpPr>
          <p:cNvPr id="95" name="Text Box 87"/>
          <p:cNvSpPr txBox="1">
            <a:spLocks noChangeArrowheads="1"/>
          </p:cNvSpPr>
          <p:nvPr/>
        </p:nvSpPr>
        <p:spPr bwMode="auto">
          <a:xfrm>
            <a:off x="1700213" y="47164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</a:p>
        </p:txBody>
      </p:sp>
      <p:sp>
        <p:nvSpPr>
          <p:cNvPr id="97" name="Text Box 88"/>
          <p:cNvSpPr txBox="1">
            <a:spLocks noChangeArrowheads="1"/>
          </p:cNvSpPr>
          <p:nvPr/>
        </p:nvSpPr>
        <p:spPr bwMode="auto">
          <a:xfrm>
            <a:off x="2132013" y="47069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</a:p>
        </p:txBody>
      </p:sp>
      <p:sp>
        <p:nvSpPr>
          <p:cNvPr id="98" name="Text Box 89"/>
          <p:cNvSpPr txBox="1">
            <a:spLocks noChangeArrowheads="1"/>
          </p:cNvSpPr>
          <p:nvPr/>
        </p:nvSpPr>
        <p:spPr bwMode="auto">
          <a:xfrm>
            <a:off x="704850" y="4357688"/>
            <a:ext cx="433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</a:t>
            </a:r>
          </a:p>
        </p:txBody>
      </p:sp>
      <p:sp>
        <p:nvSpPr>
          <p:cNvPr id="99" name="Text Box 90"/>
          <p:cNvSpPr txBox="1">
            <a:spLocks noChangeArrowheads="1"/>
          </p:cNvSpPr>
          <p:nvPr/>
        </p:nvSpPr>
        <p:spPr bwMode="auto">
          <a:xfrm>
            <a:off x="1704975" y="4303713"/>
            <a:ext cx="442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</a:t>
            </a:r>
          </a:p>
        </p:txBody>
      </p:sp>
      <p:sp>
        <p:nvSpPr>
          <p:cNvPr id="100" name="Text Box 91"/>
          <p:cNvSpPr txBox="1">
            <a:spLocks noChangeArrowheads="1"/>
          </p:cNvSpPr>
          <p:nvPr/>
        </p:nvSpPr>
        <p:spPr bwMode="auto">
          <a:xfrm>
            <a:off x="2132013" y="4298950"/>
            <a:ext cx="433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</a:p>
        </p:txBody>
      </p:sp>
      <p:sp>
        <p:nvSpPr>
          <p:cNvPr id="103" name="Line 93"/>
          <p:cNvSpPr>
            <a:spLocks noChangeShapeType="1"/>
          </p:cNvSpPr>
          <p:nvPr/>
        </p:nvSpPr>
        <p:spPr bwMode="auto">
          <a:xfrm>
            <a:off x="2003425" y="4894263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" name="Line 94"/>
          <p:cNvSpPr>
            <a:spLocks noChangeShapeType="1"/>
          </p:cNvSpPr>
          <p:nvPr/>
        </p:nvSpPr>
        <p:spPr bwMode="auto">
          <a:xfrm rot="-5400000">
            <a:off x="796132" y="476011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" name="Line 95"/>
          <p:cNvSpPr>
            <a:spLocks noChangeShapeType="1"/>
          </p:cNvSpPr>
          <p:nvPr/>
        </p:nvSpPr>
        <p:spPr bwMode="auto">
          <a:xfrm rot="-5400000">
            <a:off x="1805782" y="4706144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" name="Line 96"/>
          <p:cNvSpPr>
            <a:spLocks noChangeShapeType="1"/>
          </p:cNvSpPr>
          <p:nvPr/>
        </p:nvSpPr>
        <p:spPr bwMode="auto">
          <a:xfrm rot="-5400000">
            <a:off x="2237581" y="4701382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" name="Freeform 97"/>
          <p:cNvSpPr>
            <a:spLocks/>
          </p:cNvSpPr>
          <p:nvPr/>
        </p:nvSpPr>
        <p:spPr bwMode="auto">
          <a:xfrm>
            <a:off x="1143000" y="4214813"/>
            <a:ext cx="504825" cy="7143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8" name="Oval 99"/>
          <p:cNvSpPr>
            <a:spLocks noChangeArrowheads="1"/>
          </p:cNvSpPr>
          <p:nvPr/>
        </p:nvSpPr>
        <p:spPr bwMode="auto">
          <a:xfrm>
            <a:off x="704850" y="4286250"/>
            <a:ext cx="431800" cy="431800"/>
          </a:xfrm>
          <a:prstGeom prst="ellipse">
            <a:avLst/>
          </a:prstGeom>
          <a:noFill/>
          <a:ln w="9525">
            <a:solidFill>
              <a:srgbClr val="C11907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9" name="Oval 100"/>
          <p:cNvSpPr>
            <a:spLocks noChangeArrowheads="1"/>
          </p:cNvSpPr>
          <p:nvPr/>
        </p:nvSpPr>
        <p:spPr bwMode="auto">
          <a:xfrm>
            <a:off x="1698625" y="4298950"/>
            <a:ext cx="431800" cy="431800"/>
          </a:xfrm>
          <a:prstGeom prst="ellipse">
            <a:avLst/>
          </a:prstGeom>
          <a:noFill/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0" name="Line 101"/>
          <p:cNvSpPr>
            <a:spLocks noChangeShapeType="1"/>
          </p:cNvSpPr>
          <p:nvPr/>
        </p:nvSpPr>
        <p:spPr bwMode="auto">
          <a:xfrm>
            <a:off x="415925" y="3997325"/>
            <a:ext cx="360363" cy="288925"/>
          </a:xfrm>
          <a:prstGeom prst="line">
            <a:avLst/>
          </a:prstGeom>
          <a:noFill/>
          <a:ln w="19050">
            <a:solidFill>
              <a:srgbClr val="99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11" name="직선 화살표 연결선 110"/>
          <p:cNvCxnSpPr>
            <a:stCxn id="108" idx="6"/>
          </p:cNvCxnSpPr>
          <p:nvPr/>
        </p:nvCxnSpPr>
        <p:spPr>
          <a:xfrm flipV="1">
            <a:off x="1136650" y="4500563"/>
            <a:ext cx="506413" cy="158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96"/>
          <p:cNvSpPr txBox="1">
            <a:spLocks noChangeArrowheads="1"/>
          </p:cNvSpPr>
          <p:nvPr/>
        </p:nvSpPr>
        <p:spPr bwMode="auto">
          <a:xfrm>
            <a:off x="1143000" y="3929063"/>
            <a:ext cx="684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NOE</a:t>
            </a:r>
            <a:endParaRPr lang="ko-KR" altLang="en-US">
              <a:solidFill>
                <a:srgbClr val="FF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3" name="Text Box 59"/>
          <p:cNvSpPr txBox="1">
            <a:spLocks noChangeArrowheads="1"/>
          </p:cNvSpPr>
          <p:nvPr/>
        </p:nvSpPr>
        <p:spPr bwMode="auto">
          <a:xfrm>
            <a:off x="357188" y="4500563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</a:t>
            </a:r>
          </a:p>
        </p:txBody>
      </p:sp>
      <p:sp>
        <p:nvSpPr>
          <p:cNvPr id="114" name="Text Box 60"/>
          <p:cNvSpPr txBox="1">
            <a:spLocks noChangeArrowheads="1"/>
          </p:cNvSpPr>
          <p:nvPr/>
        </p:nvSpPr>
        <p:spPr bwMode="auto">
          <a:xfrm>
            <a:off x="1785938" y="3929063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</a:t>
            </a:r>
            <a:r>
              <a:rPr lang="en-US" altLang="ko-KR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</a:p>
        </p:txBody>
      </p:sp>
      <p:cxnSp>
        <p:nvCxnSpPr>
          <p:cNvPr id="117" name="구부러진 연결선 116"/>
          <p:cNvCxnSpPr>
            <a:stCxn id="109" idx="7"/>
            <a:endCxn id="100" idx="0"/>
          </p:cNvCxnSpPr>
          <p:nvPr/>
        </p:nvCxnSpPr>
        <p:spPr>
          <a:xfrm rot="5400000" flipH="1" flipV="1">
            <a:off x="2176463" y="4189412"/>
            <a:ext cx="63500" cy="282575"/>
          </a:xfrm>
          <a:prstGeom prst="curvedConnector3">
            <a:avLst>
              <a:gd name="adj1" fmla="val 461503"/>
            </a:avLst>
          </a:prstGeom>
          <a:ln>
            <a:solidFill>
              <a:srgbClr val="99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02"/>
          <p:cNvSpPr txBox="1">
            <a:spLocks noChangeArrowheads="1"/>
          </p:cNvSpPr>
          <p:nvPr/>
        </p:nvSpPr>
        <p:spPr bwMode="auto">
          <a:xfrm>
            <a:off x="2000250" y="3786188"/>
            <a:ext cx="684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NOE</a:t>
            </a:r>
            <a:endParaRPr lang="ko-KR" altLang="en-US" dirty="0">
              <a:solidFill>
                <a:srgbClr val="FF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aphicFrame>
        <p:nvGraphicFramePr>
          <p:cNvPr id="119" name="Object 106"/>
          <p:cNvGraphicFramePr>
            <a:graphicFrameLocks noChangeAspect="1"/>
          </p:cNvGraphicFramePr>
          <p:nvPr/>
        </p:nvGraphicFramePr>
        <p:xfrm>
          <a:off x="1785938" y="5572125"/>
          <a:ext cx="194786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147" name="CS ChemDraw Drawing" r:id="rId3" imgW="1429116" imgH="837672" progId="ChemDraw.Document.6.0">
                  <p:embed/>
                </p:oleObj>
              </mc:Choice>
              <mc:Fallback>
                <p:oleObj name="CS ChemDraw Drawing" r:id="rId3" imgW="1429116" imgH="837672" progId="ChemDraw.Document.6.0">
                  <p:embed/>
                  <p:pic>
                    <p:nvPicPr>
                      <p:cNvPr id="0" name="Object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5572125"/>
                        <a:ext cx="194786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TextBox 105"/>
          <p:cNvSpPr txBox="1">
            <a:spLocks noChangeArrowheads="1"/>
          </p:cNvSpPr>
          <p:nvPr/>
        </p:nvSpPr>
        <p:spPr bwMode="auto">
          <a:xfrm>
            <a:off x="2093913" y="5565775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C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</a:t>
            </a:r>
            <a:endParaRPr lang="ko-KR" altLang="en-US" sz="1200">
              <a:solidFill>
                <a:srgbClr val="C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3" name="TextBox 106"/>
          <p:cNvSpPr txBox="1">
            <a:spLocks noChangeArrowheads="1"/>
          </p:cNvSpPr>
          <p:nvPr/>
        </p:nvSpPr>
        <p:spPr bwMode="auto">
          <a:xfrm>
            <a:off x="3165475" y="5602288"/>
            <a:ext cx="277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C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</a:t>
            </a:r>
            <a:endParaRPr lang="ko-KR" altLang="en-US" sz="1200">
              <a:solidFill>
                <a:srgbClr val="C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4" name="TextBox 107"/>
          <p:cNvSpPr txBox="1">
            <a:spLocks noChangeArrowheads="1"/>
          </p:cNvSpPr>
          <p:nvPr/>
        </p:nvSpPr>
        <p:spPr bwMode="auto">
          <a:xfrm rot="10800000" flipV="1">
            <a:off x="3573463" y="6380163"/>
            <a:ext cx="269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>
                <a:solidFill>
                  <a:srgbClr val="C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  <a:endParaRPr lang="ko-KR" altLang="en-US" sz="1200">
              <a:solidFill>
                <a:srgbClr val="C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26" name="구부러진 연결선 125"/>
          <p:cNvCxnSpPr/>
          <p:nvPr/>
        </p:nvCxnSpPr>
        <p:spPr>
          <a:xfrm rot="16200000" flipH="1">
            <a:off x="2634457" y="4933156"/>
            <a:ext cx="36512" cy="1076325"/>
          </a:xfrm>
          <a:prstGeom prst="curvedConnector3">
            <a:avLst>
              <a:gd name="adj1" fmla="val -618741"/>
            </a:avLst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hape 127"/>
          <p:cNvCxnSpPr>
            <a:stCxn id="123" idx="3"/>
          </p:cNvCxnSpPr>
          <p:nvPr/>
        </p:nvCxnSpPr>
        <p:spPr>
          <a:xfrm>
            <a:off x="3443288" y="5740400"/>
            <a:ext cx="269875" cy="546100"/>
          </a:xfrm>
          <a:prstGeom prst="curvedConnector2">
            <a:avLst/>
          </a:prstGeom>
          <a:ln>
            <a:solidFill>
              <a:srgbClr val="66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38"/>
          <p:cNvSpPr txBox="1">
            <a:spLocks noChangeArrowheads="1"/>
          </p:cNvSpPr>
          <p:nvPr/>
        </p:nvSpPr>
        <p:spPr bwMode="auto">
          <a:xfrm>
            <a:off x="3714750" y="5643563"/>
            <a:ext cx="1233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aseline="30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en-US" altLang="ko-KR" sz="1400" i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J</a:t>
            </a:r>
            <a:r>
              <a:rPr lang="en-US" altLang="ko-KR" sz="1400" baseline="-250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HH</a:t>
            </a:r>
          </a:p>
          <a:p>
            <a:r>
              <a:rPr lang="en-US" altLang="ko-KR" sz="1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NOE / COSY</a:t>
            </a:r>
            <a:endParaRPr lang="ko-KR" altLang="en-US" sz="140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30" name="TextBox 139"/>
          <p:cNvSpPr txBox="1">
            <a:spLocks noChangeArrowheads="1"/>
          </p:cNvSpPr>
          <p:nvPr/>
        </p:nvSpPr>
        <p:spPr bwMode="auto">
          <a:xfrm>
            <a:off x="2428875" y="4929188"/>
            <a:ext cx="684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NOE</a:t>
            </a:r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7220" name="그림 131" descr="그림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8011" y="775042"/>
            <a:ext cx="4030662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1" name="TextBox 133"/>
          <p:cNvSpPr txBox="1">
            <a:spLocks noChangeArrowheads="1"/>
          </p:cNvSpPr>
          <p:nvPr/>
        </p:nvSpPr>
        <p:spPr bwMode="auto">
          <a:xfrm>
            <a:off x="142875" y="1643063"/>
            <a:ext cx="72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FF0000"/>
                </a:solidFill>
                <a:latin typeface="Arial" charset="0"/>
                <a:cs typeface="Arial" charset="0"/>
              </a:rPr>
              <a:t>NOESY</a:t>
            </a:r>
            <a:endParaRPr lang="ko-KR" altLang="en-US" sz="12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7222" name="TextBox 135"/>
          <p:cNvSpPr txBox="1">
            <a:spLocks noChangeArrowheads="1"/>
          </p:cNvSpPr>
          <p:nvPr/>
        </p:nvSpPr>
        <p:spPr bwMode="auto">
          <a:xfrm>
            <a:off x="142875" y="2786063"/>
            <a:ext cx="72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FF0000"/>
                </a:solidFill>
                <a:latin typeface="Arial" charset="0"/>
                <a:cs typeface="Arial" charset="0"/>
              </a:rPr>
              <a:t>ROESY</a:t>
            </a:r>
            <a:endParaRPr lang="ko-KR" altLang="en-US" sz="12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37" name="오른쪽 화살표 136"/>
          <p:cNvSpPr/>
          <p:nvPr/>
        </p:nvSpPr>
        <p:spPr>
          <a:xfrm>
            <a:off x="3500438" y="2714625"/>
            <a:ext cx="785812" cy="21431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224" name="TextBox 138"/>
          <p:cNvSpPr txBox="1">
            <a:spLocks noChangeArrowheads="1"/>
          </p:cNvSpPr>
          <p:nvPr/>
        </p:nvSpPr>
        <p:spPr bwMode="auto">
          <a:xfrm>
            <a:off x="3429000" y="2428875"/>
            <a:ext cx="854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FT(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1</a:t>
            </a:r>
            <a:r>
              <a:rPr lang="en-US" altLang="ko-KR" sz="1400">
                <a:latin typeface="Arial" charset="0"/>
                <a:cs typeface="Arial" charset="0"/>
              </a:rPr>
              <a:t>, 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2</a:t>
            </a:r>
            <a:r>
              <a:rPr lang="en-US" altLang="ko-KR" sz="1400">
                <a:latin typeface="Arial" charset="0"/>
                <a:cs typeface="Arial" charset="0"/>
              </a:rPr>
              <a:t>)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  <p:sp>
        <p:nvSpPr>
          <p:cNvPr id="7225" name="Text Box 78"/>
          <p:cNvSpPr txBox="1">
            <a:spLocks noChangeArrowheads="1"/>
          </p:cNvSpPr>
          <p:nvPr/>
        </p:nvSpPr>
        <p:spPr bwMode="auto">
          <a:xfrm>
            <a:off x="3071813" y="2857500"/>
            <a:ext cx="1541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solidFill>
                  <a:srgbClr val="C00000"/>
                </a:solidFill>
                <a:latin typeface="Arial" charset="0"/>
                <a:cs typeface="Arial" charset="0"/>
              </a:rPr>
              <a:t>NOESY/ROESY </a:t>
            </a:r>
          </a:p>
          <a:p>
            <a:pPr algn="ctr"/>
            <a:r>
              <a:rPr lang="en-US" altLang="ko-KR" sz="1400">
                <a:solidFill>
                  <a:srgbClr val="C00000"/>
                </a:solidFill>
                <a:latin typeface="Arial" charset="0"/>
                <a:cs typeface="Arial" charset="0"/>
              </a:rPr>
              <a:t>spectrum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43346" y="0"/>
            <a:ext cx="7239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Pulse sequence</a:t>
            </a:r>
            <a:endParaRPr kumimoji="0" lang="en-US" sz="3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7" grpId="0"/>
      <p:bldP spid="98" grpId="0"/>
      <p:bldP spid="99" grpId="0"/>
      <p:bldP spid="100" grpId="0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2" grpId="0"/>
      <p:bldP spid="113" grpId="0"/>
      <p:bldP spid="114" grpId="0"/>
      <p:bldP spid="118" grpId="0"/>
      <p:bldP spid="120" grpId="0"/>
      <p:bldP spid="123" grpId="0"/>
      <p:bldP spid="124" grpId="0"/>
      <p:bldP spid="129" grpId="0"/>
      <p:bldP spid="130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84213" y="1268413"/>
          <a:ext cx="7200900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55" name="CS ChemDraw Drawing" r:id="rId3" imgW="6468840" imgH="2146320" progId="ChemDraw.Document.6.0">
                  <p:embed/>
                </p:oleObj>
              </mc:Choice>
              <mc:Fallback>
                <p:oleObj name="CS ChemDraw Drawing" r:id="rId3" imgW="6468840" imgH="214632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268413"/>
                        <a:ext cx="7200900" cy="238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116013" y="1052513"/>
            <a:ext cx="709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+45%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140200" y="1484313"/>
            <a:ext cx="709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+18%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4572000" y="3213100"/>
            <a:ext cx="60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- 2%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6516688" y="1773238"/>
            <a:ext cx="709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/>
              <a:t>+17%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6659563" y="3452813"/>
            <a:ext cx="60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- 4%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331913" y="37893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semiclathrate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3635375" y="3716338"/>
            <a:ext cx="2449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/>
              <a:t>Dimethylformamide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6297588" y="3817498"/>
            <a:ext cx="1879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3-methylcrotonic </a:t>
            </a:r>
          </a:p>
          <a:p>
            <a:r>
              <a:rPr lang="en-GB" b="1" dirty="0"/>
              <a:t>acid</a:t>
            </a:r>
          </a:p>
        </p:txBody>
      </p:sp>
      <p:sp>
        <p:nvSpPr>
          <p:cNvPr id="60432" name="Text Box 16"/>
          <p:cNvSpPr txBox="1">
            <a:spLocks noGrp="1" noChangeArrowheads="1"/>
          </p:cNvSpPr>
          <p:nvPr>
            <p:ph type="title"/>
          </p:nvPr>
        </p:nvSpPr>
        <p:spPr>
          <a:xfrm>
            <a:off x="323850" y="44450"/>
            <a:ext cx="8229600" cy="777875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en-GB" sz="3200" b="1">
                <a:solidFill>
                  <a:srgbClr val="FF0000"/>
                </a:solidFill>
                <a:latin typeface="Arial Black" pitchFamily="34" charset="0"/>
              </a:rPr>
              <a:t>   Nuclear Overhauser Enhancement</a:t>
            </a: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2555875" y="4076700"/>
            <a:ext cx="4572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400" b="1"/>
              <a:t>two Me groups are non-</a:t>
            </a:r>
          </a:p>
          <a:p>
            <a:pPr algn="ctr"/>
            <a:r>
              <a:rPr lang="en-GB" sz="1400" b="1"/>
              <a:t>equivalent owing to hindered </a:t>
            </a:r>
          </a:p>
          <a:p>
            <a:pPr algn="ctr"/>
            <a:r>
              <a:rPr lang="en-GB" sz="1400" b="1"/>
              <a:t>rotation about the C-N bond.</a:t>
            </a:r>
          </a:p>
          <a:p>
            <a:pPr algn="ctr"/>
            <a:r>
              <a:rPr lang="en-GB" sz="1400" b="1"/>
              <a:t>Both Me signals are therefore found</a:t>
            </a:r>
          </a:p>
          <a:p>
            <a:pPr algn="ctr"/>
            <a:r>
              <a:rPr lang="en-GB" sz="1400" b="1"/>
              <a:t>At </a:t>
            </a:r>
            <a:r>
              <a:rPr lang="en-GB" sz="1400" b="1">
                <a:sym typeface="Symbol" pitchFamily="18" charset="2"/>
              </a:rPr>
              <a:t> </a:t>
            </a:r>
            <a:r>
              <a:rPr lang="en-GB" sz="1400" b="1"/>
              <a:t> 2.79 and </a:t>
            </a:r>
            <a:r>
              <a:rPr lang="en-GB" b="1">
                <a:sym typeface="Symbol" pitchFamily="18" charset="2"/>
              </a:rPr>
              <a:t></a:t>
            </a:r>
            <a:r>
              <a:rPr lang="en-GB" sz="1400" b="1"/>
              <a:t> 2.94, together with a singlet</a:t>
            </a:r>
          </a:p>
          <a:p>
            <a:pPr algn="ctr"/>
            <a:r>
              <a:rPr lang="en-GB" sz="1400" b="1"/>
              <a:t>at </a:t>
            </a:r>
            <a:r>
              <a:rPr lang="en-GB" b="1">
                <a:sym typeface="Symbol" pitchFamily="18" charset="2"/>
              </a:rPr>
              <a:t></a:t>
            </a:r>
            <a:r>
              <a:rPr lang="en-GB"/>
              <a:t> </a:t>
            </a:r>
            <a:r>
              <a:rPr lang="en-GB" sz="1400" b="1"/>
              <a:t>8.0 for the formyl proton. If one now saturates the Me signal at </a:t>
            </a:r>
            <a:r>
              <a:rPr lang="en-GB" b="1">
                <a:sym typeface="Symbol" pitchFamily="18" charset="2"/>
              </a:rPr>
              <a:t></a:t>
            </a:r>
            <a:r>
              <a:rPr lang="en-GB" sz="1400" b="1"/>
              <a:t> 2.94, the intensity of the formyl proton signal increases by 18%. When instead the other methyl signal is saturated, a decrease of 2% is observed.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4264025" y="981075"/>
            <a:ext cx="2624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/>
              <a:t>Which methyl signal belongs</a:t>
            </a:r>
          </a:p>
          <a:p>
            <a:r>
              <a:rPr lang="en-GB" sz="1400" b="1"/>
              <a:t>to which group?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9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492500" y="1700213"/>
          <a:ext cx="1520825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81" name="CS ChemDraw Drawing" r:id="rId3" imgW="1027440" imgH="1213560" progId="ChemDraw.Document.6.0">
                  <p:embed/>
                </p:oleObj>
              </mc:Choice>
              <mc:Fallback>
                <p:oleObj name="CS ChemDraw Drawing" r:id="rId3" imgW="1027440" imgH="121356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1700213"/>
                        <a:ext cx="1520825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9750" y="1773238"/>
          <a:ext cx="1800225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82" name="CS ChemDraw Drawing" r:id="rId5" imgW="1252440" imgH="1168920" progId="ChemDraw.Document.6.0">
                  <p:embed/>
                </p:oleObj>
              </mc:Choice>
              <mc:Fallback>
                <p:oleObj name="CS ChemDraw Drawing" r:id="rId5" imgW="1252440" imgH="116892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73238"/>
                        <a:ext cx="1800225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7" name="Object 13"/>
          <p:cNvGraphicFramePr>
            <a:graphicFrameLocks noChangeAspect="1"/>
          </p:cNvGraphicFramePr>
          <p:nvPr/>
        </p:nvGraphicFramePr>
        <p:xfrm>
          <a:off x="5867400" y="1700213"/>
          <a:ext cx="1800225" cy="174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83" name="CS ChemDraw Drawing" r:id="rId7" imgW="1251720" imgH="1213560" progId="ChemDraw.Document.6.0">
                  <p:embed/>
                </p:oleObj>
              </mc:Choice>
              <mc:Fallback>
                <p:oleObj name="CS ChemDraw Drawing" r:id="rId7" imgW="1251720" imgH="1213560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700213"/>
                        <a:ext cx="1800225" cy="174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1116013" y="37893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/>
              <a:t>1</a:t>
            </a: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4427538" y="37163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/>
              <a:t>2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7308850" y="3644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1"/>
              <a:t>3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107951" y="4267200"/>
            <a:ext cx="80091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 dirty="0"/>
              <a:t>NOE difference spectrometry determined the substitution pattern of a </a:t>
            </a:r>
          </a:p>
          <a:p>
            <a:r>
              <a:rPr lang="en-GB" sz="2000" b="1" dirty="0"/>
              <a:t>natural product, whose structure was either 1 or 2. </a:t>
            </a:r>
          </a:p>
          <a:p>
            <a:endParaRPr lang="en-GB" sz="2000" b="1" dirty="0"/>
          </a:p>
          <a:p>
            <a:r>
              <a:rPr lang="en-GB" sz="2000" b="1" dirty="0"/>
              <a:t>NOE difference spectrometry of compound 3 will help us to </a:t>
            </a:r>
          </a:p>
          <a:p>
            <a:r>
              <a:rPr lang="en-GB" sz="2000" b="1" dirty="0"/>
              <a:t>settle the final structure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6148216" y="924364"/>
            <a:ext cx="11001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readily </a:t>
            </a:r>
          </a:p>
          <a:p>
            <a:r>
              <a:rPr lang="en-GB" b="1" dirty="0"/>
              <a:t>available 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2124075" y="3740150"/>
            <a:ext cx="1674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natural product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8" name="Object 6"/>
          <p:cNvGraphicFramePr>
            <a:graphicFrameLocks noChangeAspect="1"/>
          </p:cNvGraphicFramePr>
          <p:nvPr/>
        </p:nvGraphicFramePr>
        <p:xfrm>
          <a:off x="6564875" y="0"/>
          <a:ext cx="1584325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4" name="CS ChemDraw Drawing" r:id="rId3" imgW="1251720" imgH="1213560" progId="ChemDraw.Document.6.0">
                  <p:embed/>
                </p:oleObj>
              </mc:Choice>
              <mc:Fallback>
                <p:oleObj name="CS ChemDraw Drawing" r:id="rId3" imgW="1251720" imgH="121356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4875" y="0"/>
                        <a:ext cx="1584325" cy="153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7524750" y="27082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/>
              <a:t>3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0" y="4816963"/>
            <a:ext cx="799504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b="1" dirty="0"/>
              <a:t>Irradiation of the 5-Me group resulted in enhancement of both H-4 and H-6,</a:t>
            </a:r>
          </a:p>
          <a:p>
            <a:r>
              <a:rPr lang="en-GB" sz="1800" b="1" dirty="0"/>
              <a:t>whereas irradiation of the 3-Me  group enhanced only H-4; the assignments of</a:t>
            </a:r>
          </a:p>
          <a:p>
            <a:r>
              <a:rPr lang="en-GB" sz="1800" b="1" dirty="0"/>
              <a:t>these entities to the absorption peaks is now clear. </a:t>
            </a:r>
          </a:p>
        </p:txBody>
      </p:sp>
      <p:graphicFrame>
        <p:nvGraphicFramePr>
          <p:cNvPr id="59407" name="Object 15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65532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5" name="Bitmap Image" r:id="rId5" imgW="18752381" imgH="16266667" progId="PBrush">
                  <p:embed/>
                </p:oleObj>
              </mc:Choice>
              <mc:Fallback>
                <p:oleObj name="Bitmap Image" r:id="rId5" imgW="18752381" imgH="16266667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5532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363" y="1371600"/>
            <a:ext cx="2759075" cy="1373188"/>
          </a:xfrm>
          <a:noFill/>
          <a:ln/>
        </p:spPr>
      </p:pic>
      <p:pic>
        <p:nvPicPr>
          <p:cNvPr id="20489" name="Picture 9" descr="noes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01329" y="1393763"/>
            <a:ext cx="5542671" cy="5464237"/>
          </a:xfrm>
          <a:noFill/>
          <a:ln/>
        </p:spPr>
      </p:pic>
      <p:sp>
        <p:nvSpPr>
          <p:cNvPr id="20490" name="Line 10"/>
          <p:cNvSpPr>
            <a:spLocks noChangeShapeType="1"/>
          </p:cNvSpPr>
          <p:nvPr/>
        </p:nvSpPr>
        <p:spPr bwMode="auto">
          <a:xfrm flipH="1">
            <a:off x="1743075" y="1025525"/>
            <a:ext cx="85725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2011363" y="1011238"/>
            <a:ext cx="10953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2" name="Freeform 12"/>
          <p:cNvSpPr>
            <a:spLocks/>
          </p:cNvSpPr>
          <p:nvPr/>
        </p:nvSpPr>
        <p:spPr bwMode="auto">
          <a:xfrm>
            <a:off x="1816100" y="811213"/>
            <a:ext cx="207963" cy="298450"/>
          </a:xfrm>
          <a:custGeom>
            <a:avLst/>
            <a:gdLst/>
            <a:ahLst/>
            <a:cxnLst>
              <a:cxn ang="0">
                <a:pos x="0" y="188"/>
              </a:cxn>
              <a:cxn ang="0">
                <a:pos x="62" y="4"/>
              </a:cxn>
              <a:cxn ang="0">
                <a:pos x="131" y="165"/>
              </a:cxn>
            </a:cxnLst>
            <a:rect l="0" t="0" r="r" b="b"/>
            <a:pathLst>
              <a:path w="131" h="188">
                <a:moveTo>
                  <a:pt x="0" y="188"/>
                </a:moveTo>
                <a:cubicBezTo>
                  <a:pt x="20" y="98"/>
                  <a:pt x="40" y="8"/>
                  <a:pt x="62" y="4"/>
                </a:cubicBezTo>
                <a:cubicBezTo>
                  <a:pt x="84" y="0"/>
                  <a:pt x="107" y="82"/>
                  <a:pt x="131" y="1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6913" y="1179513"/>
            <a:ext cx="2965450" cy="1738312"/>
          </a:xfrm>
          <a:ln/>
        </p:spPr>
      </p:pic>
      <p:pic>
        <p:nvPicPr>
          <p:cNvPr id="21515" name="Picture 11" descr="noesy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8549" y="1716259"/>
            <a:ext cx="5215452" cy="5141742"/>
          </a:xfrm>
          <a:noFill/>
          <a:ln/>
        </p:spPr>
      </p:pic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1987550" y="914400"/>
            <a:ext cx="195263" cy="26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2646363" y="1122363"/>
            <a:ext cx="133350" cy="34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 flipV="1">
            <a:off x="1792288" y="2597150"/>
            <a:ext cx="49212" cy="26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V="1">
            <a:off x="2255838" y="2928938"/>
            <a:ext cx="182562" cy="42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2133600" y="587375"/>
            <a:ext cx="536575" cy="619125"/>
          </a:xfrm>
          <a:custGeom>
            <a:avLst/>
            <a:gdLst/>
            <a:ahLst/>
            <a:cxnLst>
              <a:cxn ang="0">
                <a:pos x="0" y="252"/>
              </a:cxn>
              <a:cxn ang="0">
                <a:pos x="77" y="168"/>
              </a:cxn>
              <a:cxn ang="0">
                <a:pos x="238" y="37"/>
              </a:cxn>
              <a:cxn ang="0">
                <a:pos x="338" y="390"/>
              </a:cxn>
            </a:cxnLst>
            <a:rect l="0" t="0" r="r" b="b"/>
            <a:pathLst>
              <a:path w="338" h="390">
                <a:moveTo>
                  <a:pt x="0" y="252"/>
                </a:moveTo>
                <a:cubicBezTo>
                  <a:pt x="18" y="228"/>
                  <a:pt x="37" y="204"/>
                  <a:pt x="77" y="168"/>
                </a:cubicBezTo>
                <a:cubicBezTo>
                  <a:pt x="117" y="132"/>
                  <a:pt x="194" y="0"/>
                  <a:pt x="238" y="37"/>
                </a:cubicBezTo>
                <a:cubicBezTo>
                  <a:pt x="282" y="74"/>
                  <a:pt x="310" y="232"/>
                  <a:pt x="338" y="39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21" name="Freeform 17"/>
          <p:cNvSpPr>
            <a:spLocks/>
          </p:cNvSpPr>
          <p:nvPr/>
        </p:nvSpPr>
        <p:spPr bwMode="auto">
          <a:xfrm>
            <a:off x="1828800" y="2779713"/>
            <a:ext cx="463550" cy="1016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591"/>
              </a:cxn>
              <a:cxn ang="0">
                <a:pos x="292" y="292"/>
              </a:cxn>
            </a:cxnLst>
            <a:rect l="0" t="0" r="r" b="b"/>
            <a:pathLst>
              <a:path w="292" h="640">
                <a:moveTo>
                  <a:pt x="0" y="0"/>
                </a:moveTo>
                <a:cubicBezTo>
                  <a:pt x="17" y="271"/>
                  <a:pt x="35" y="542"/>
                  <a:pt x="84" y="591"/>
                </a:cubicBezTo>
                <a:cubicBezTo>
                  <a:pt x="133" y="640"/>
                  <a:pt x="212" y="466"/>
                  <a:pt x="292" y="2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14420"/>
            <a:ext cx="9144001" cy="491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What if your small molecule is ~1000 Daltons?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565275" y="3046413"/>
            <a:ext cx="62515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/>
              <a:t>No NOE or weak NOE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31188" cy="1144587"/>
          </a:xfrm>
          <a:ln/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/>
              <a:t>NOE and Molecular Weight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650" y="2482850"/>
            <a:ext cx="4989513" cy="3098800"/>
          </a:xfrm>
          <a:prstGeom prst="rect">
            <a:avLst/>
          </a:prstGeom>
          <a:noFill/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4840288" y="2125663"/>
            <a:ext cx="1003300" cy="1755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005513" y="1879600"/>
            <a:ext cx="16017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~1000 Daltons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712913" y="2592388"/>
            <a:ext cx="3397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906588" y="3813175"/>
            <a:ext cx="1365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758950" y="4910138"/>
            <a:ext cx="2333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-1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3509963" y="5829300"/>
            <a:ext cx="1982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Molecular Weight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95350" y="3503613"/>
            <a:ext cx="5588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NOE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31188" cy="1144587"/>
          </a:xfrm>
          <a:ln/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/>
              <a:t>ROE and Molecular Weight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488" y="2144713"/>
            <a:ext cx="5649912" cy="3692525"/>
          </a:xfrm>
          <a:prstGeom prst="rect">
            <a:avLst/>
          </a:prstGeom>
          <a:noFill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69888" y="3414713"/>
            <a:ext cx="5429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ROE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579813" y="6103938"/>
            <a:ext cx="19812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Molecular Weight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030538" y="3621088"/>
            <a:ext cx="32067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positive for all values of MW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316038" y="4168775"/>
            <a:ext cx="136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247775" y="3003550"/>
            <a:ext cx="33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425575" y="1947863"/>
            <a:ext cx="1365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363" y="1371600"/>
            <a:ext cx="2759075" cy="1373188"/>
          </a:xfrm>
          <a:noFill/>
          <a:ln/>
        </p:spPr>
      </p:pic>
      <p:pic>
        <p:nvPicPr>
          <p:cNvPr id="27652" name="Picture 4" descr="noes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76650" y="2030413"/>
            <a:ext cx="4038600" cy="3981450"/>
          </a:xfrm>
          <a:noFill/>
          <a:ln/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1743075" y="1025525"/>
            <a:ext cx="85725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2011363" y="1011238"/>
            <a:ext cx="10953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1816100" y="811213"/>
            <a:ext cx="207963" cy="298450"/>
          </a:xfrm>
          <a:custGeom>
            <a:avLst/>
            <a:gdLst/>
            <a:ahLst/>
            <a:cxnLst>
              <a:cxn ang="0">
                <a:pos x="0" y="188"/>
              </a:cxn>
              <a:cxn ang="0">
                <a:pos x="62" y="4"/>
              </a:cxn>
              <a:cxn ang="0">
                <a:pos x="131" y="165"/>
              </a:cxn>
            </a:cxnLst>
            <a:rect l="0" t="0" r="r" b="b"/>
            <a:pathLst>
              <a:path w="131" h="188">
                <a:moveTo>
                  <a:pt x="0" y="188"/>
                </a:moveTo>
                <a:cubicBezTo>
                  <a:pt x="20" y="98"/>
                  <a:pt x="40" y="8"/>
                  <a:pt x="62" y="4"/>
                </a:cubicBezTo>
                <a:cubicBezTo>
                  <a:pt x="84" y="0"/>
                  <a:pt x="107" y="82"/>
                  <a:pt x="131" y="1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649788" y="33782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(-)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692900" y="54356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(-)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20675" y="3484563"/>
            <a:ext cx="320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Through space peaks</a:t>
            </a:r>
          </a:p>
          <a:p>
            <a:r>
              <a:rPr lang="en-US"/>
              <a:t>In red are negative amplitude.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050"/>
          <p:cNvGraphicFramePr>
            <a:graphicFrameLocks noChangeAspect="1"/>
          </p:cNvGraphicFramePr>
          <p:nvPr/>
        </p:nvGraphicFramePr>
        <p:xfrm>
          <a:off x="2673494" y="0"/>
          <a:ext cx="647050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0" name="PhotoImpact" r:id="rId3" imgW="4142240" imgH="4389129" progId="">
                  <p:embed/>
                </p:oleObj>
              </mc:Choice>
              <mc:Fallback>
                <p:oleObj name="PhotoImpact" r:id="rId3" imgW="4142240" imgH="43891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494" y="0"/>
                        <a:ext cx="647050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2051"/>
          <p:cNvGraphicFramePr>
            <a:graphicFrameLocks noChangeAspect="1"/>
          </p:cNvGraphicFramePr>
          <p:nvPr/>
        </p:nvGraphicFramePr>
        <p:xfrm>
          <a:off x="0" y="5210175"/>
          <a:ext cx="2362200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1" name="PhotoImpact" r:id="rId5" imgW="2093803" imgH="1459748" progId="">
                  <p:embed/>
                </p:oleObj>
              </mc:Choice>
              <mc:Fallback>
                <p:oleObj name="PhotoImpact" r:id="rId5" imgW="2093803" imgH="145974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210175"/>
                        <a:ext cx="2362200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Rectangle 205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954215" cy="2278966"/>
          </a:xfrm>
        </p:spPr>
        <p:txBody>
          <a:bodyPr/>
          <a:lstStyle/>
          <a:p>
            <a:r>
              <a:rPr lang="en-US" altLang="zh-TW" dirty="0"/>
              <a:t>NOESY of strychnine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31"/>
            <a:ext cx="9144001" cy="686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16. </a:t>
            </a:r>
            <a:r>
              <a:rPr lang="en-US" sz="4400" dirty="0" smtClean="0"/>
              <a:t>INADEQUATE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2" y="1769013"/>
            <a:ext cx="7239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Incredible natural abundance double-quantum transfer experiment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929" y="3615397"/>
            <a:ext cx="7239000" cy="2263564"/>
          </a:xfrm>
        </p:spPr>
        <p:txBody>
          <a:bodyPr/>
          <a:lstStyle/>
          <a:p>
            <a:r>
              <a:rPr lang="en-US" dirty="0" smtClean="0"/>
              <a:t>Correlating coupled </a:t>
            </a:r>
            <a:r>
              <a:rPr lang="en-US" dirty="0" err="1" smtClean="0"/>
              <a:t>homonuclear</a:t>
            </a:r>
            <a:r>
              <a:rPr lang="en-US" dirty="0" smtClean="0"/>
              <a:t> spins of low natural abundance. Typically used for correlating adjacent carbon centers at natural abundance but has extremely low sensitivity.</a:t>
            </a:r>
          </a:p>
          <a:p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13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A. Definition and obtainable data</a:t>
            </a:r>
            <a:endParaRPr kumimoji="0" lang="en-US" sz="3200" b="1" i="0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7444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100" y="1904426"/>
            <a:ext cx="7716566" cy="410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962" y="-16784"/>
            <a:ext cx="4137147" cy="687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7" y="0"/>
            <a:ext cx="8229600" cy="872836"/>
          </a:xfrm>
        </p:spPr>
        <p:txBody>
          <a:bodyPr/>
          <a:lstStyle/>
          <a:p>
            <a:r>
              <a:rPr lang="en-US" b="1" dirty="0" smtClean="0"/>
              <a:t>Index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2" y="1044523"/>
            <a:ext cx="7661564" cy="568729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Part A. One-dimensional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err="1" smtClean="0">
                <a:hlinkClick r:id="rId2" action="ppaction://hlinksldjump"/>
              </a:rPr>
              <a:t>Homonuclear</a:t>
            </a:r>
            <a:r>
              <a:rPr lang="en-US" sz="2800" dirty="0" smtClean="0">
                <a:hlinkClick r:id="rId2" action="ppaction://hlinksldjump"/>
              </a:rPr>
              <a:t> decoupling</a:t>
            </a:r>
            <a:endParaRPr lang="en-US" sz="2800" dirty="0" smtClean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err="1" smtClean="0">
                <a:hlinkClick r:id="rId3" action="ppaction://hlinksldjump"/>
              </a:rPr>
              <a:t>Heteronuclear</a:t>
            </a:r>
            <a:r>
              <a:rPr lang="en-US" sz="2800" dirty="0" smtClean="0">
                <a:hlinkClick r:id="rId3" action="ppaction://hlinksldjump"/>
              </a:rPr>
              <a:t> decoupling (CPD, Gated,…)</a:t>
            </a:r>
            <a:endParaRPr lang="en-US" sz="2800" dirty="0" smtClean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smtClean="0">
                <a:hlinkClick r:id="rId4" action="ppaction://hlinksldjump"/>
              </a:rPr>
              <a:t>Off-resonance</a:t>
            </a:r>
            <a:endParaRPr lang="en-US" sz="2800" dirty="0" smtClean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smtClean="0">
                <a:hlinkClick r:id="rId5" action="ppaction://hlinksldjump"/>
              </a:rPr>
              <a:t>APT</a:t>
            </a:r>
            <a:endParaRPr lang="en-US" sz="2800" dirty="0" smtClean="0"/>
          </a:p>
          <a:p>
            <a:pPr marL="514350" indent="-514350">
              <a:lnSpc>
                <a:spcPct val="150000"/>
              </a:lnSpc>
              <a:buFont typeface="Wingdings 2"/>
              <a:buAutoNum type="arabicPeriod"/>
            </a:pPr>
            <a:r>
              <a:rPr lang="en-US" sz="2800" dirty="0" smtClean="0">
                <a:hlinkClick r:id="rId6" action="ppaction://hlinksldjump"/>
              </a:rPr>
              <a:t>SPI</a:t>
            </a:r>
            <a:endParaRPr lang="en-US" sz="2800" dirty="0" smtClean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smtClean="0">
                <a:hlinkClick r:id="rId7" action="ppaction://hlinksldjump"/>
              </a:rPr>
              <a:t>DEPT</a:t>
            </a:r>
            <a:endParaRPr lang="en-US" sz="2800" dirty="0" smtClean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smtClean="0">
                <a:hlinkClick r:id="rId8" action="ppaction://hlinksldjump"/>
              </a:rPr>
              <a:t>INEPT</a:t>
            </a:r>
            <a:endParaRPr lang="en-US" sz="2800" dirty="0" smtClean="0"/>
          </a:p>
          <a:p>
            <a:pPr>
              <a:lnSpc>
                <a:spcPct val="150000"/>
              </a:lnSpc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</a:t>
            </a:r>
            <a:r>
              <a:rPr lang="en-US" sz="4400" dirty="0" smtClean="0"/>
              <a:t>Off-resonance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266" name="Picture 2" descr="f-9-29"/>
          <p:cNvPicPr>
            <a:picLocks noChangeAspect="1" noChangeArrowheads="1"/>
          </p:cNvPicPr>
          <p:nvPr/>
        </p:nvPicPr>
        <p:blipFill>
          <a:blip r:embed="rId2" cstate="print"/>
          <a:srcRect r="-391" b="1773"/>
          <a:stretch>
            <a:fillRect/>
          </a:stretch>
        </p:blipFill>
        <p:spPr bwMode="auto">
          <a:xfrm>
            <a:off x="1477107" y="0"/>
            <a:ext cx="5289453" cy="688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0" name="Picture 2" descr="f-9-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887" y="0"/>
            <a:ext cx="5962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42" y="-1"/>
            <a:ext cx="687042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Glossary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0773" cy="289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5555" name="Picture 3"/>
          <p:cNvPicPr>
            <a:picLocks noChangeAspect="1" noChangeArrowheads="1"/>
          </p:cNvPicPr>
          <p:nvPr/>
        </p:nvPicPr>
        <p:blipFill>
          <a:blip r:embed="rId3" cstate="print"/>
          <a:srcRect t="1134" r="7004"/>
          <a:stretch>
            <a:fillRect/>
          </a:stretch>
        </p:blipFill>
        <p:spPr bwMode="auto">
          <a:xfrm>
            <a:off x="-1" y="2905676"/>
            <a:ext cx="9144001" cy="395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285750"/>
            <a:ext cx="67357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>
                <a:solidFill>
                  <a:srgbClr val="8D12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 . Assignment of Resonances to Atoms Within a Molecule</a:t>
            </a:r>
            <a:endParaRPr lang="ko-KR" altLang="en-US" sz="2000">
              <a:solidFill>
                <a:srgbClr val="8D12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1643063" y="1071563"/>
            <a:ext cx="6078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latin typeface="Arial" charset="0"/>
                <a:cs typeface="Arial" charset="0"/>
              </a:rPr>
              <a:t>Assigning </a:t>
            </a:r>
            <a:r>
              <a:rPr lang="en-US" altLang="ko-KR" baseline="30000" dirty="0">
                <a:latin typeface="Arial" charset="0"/>
                <a:cs typeface="Arial" charset="0"/>
              </a:rPr>
              <a:t>1</a:t>
            </a:r>
            <a:r>
              <a:rPr lang="en-US" altLang="ko-KR" dirty="0">
                <a:latin typeface="Arial" charset="0"/>
                <a:cs typeface="Arial" charset="0"/>
              </a:rPr>
              <a:t>H Resonances on the basis of Chemical Shifts</a:t>
            </a:r>
            <a:endParaRPr lang="ko-KR" altLang="en-US" dirty="0">
              <a:latin typeface="Arial" charset="0"/>
              <a:cs typeface="Arial" charset="0"/>
            </a:endParaRPr>
          </a:p>
        </p:txBody>
      </p:sp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1357313" y="1857375"/>
            <a:ext cx="665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latin typeface="Arial" charset="0"/>
                <a:cs typeface="Arial" charset="0"/>
              </a:rPr>
              <a:t>Assigning </a:t>
            </a:r>
            <a:r>
              <a:rPr lang="en-US" altLang="ko-KR" baseline="30000" dirty="0">
                <a:latin typeface="Arial" charset="0"/>
                <a:cs typeface="Arial" charset="0"/>
              </a:rPr>
              <a:t>1</a:t>
            </a:r>
            <a:r>
              <a:rPr lang="en-US" altLang="ko-KR" dirty="0">
                <a:latin typeface="Arial" charset="0"/>
                <a:cs typeface="Arial" charset="0"/>
              </a:rPr>
              <a:t>H Resonances on the basis of the COSY spectrum</a:t>
            </a:r>
            <a:endParaRPr lang="ko-KR" altLang="en-US" dirty="0">
              <a:latin typeface="Arial" charset="0"/>
              <a:cs typeface="Arial" charset="0"/>
            </a:endParaRP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1571625" y="2714625"/>
            <a:ext cx="6164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Assigning </a:t>
            </a:r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 Resonances on the basis of Chemical Shifts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2230" name="TextBox 7"/>
          <p:cNvSpPr txBox="1">
            <a:spLocks noChangeArrowheads="1"/>
          </p:cNvSpPr>
          <p:nvPr/>
        </p:nvSpPr>
        <p:spPr bwMode="auto">
          <a:xfrm>
            <a:off x="1357313" y="3643313"/>
            <a:ext cx="6659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Pairing </a:t>
            </a:r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>
                <a:latin typeface="Arial" charset="0"/>
                <a:cs typeface="Arial" charset="0"/>
              </a:rPr>
              <a:t>H and </a:t>
            </a:r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 Shifts by using the HSQC / HMQC spectrum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2231" name="TextBox 8"/>
          <p:cNvSpPr txBox="1">
            <a:spLocks noChangeArrowheads="1"/>
          </p:cNvSpPr>
          <p:nvPr/>
        </p:nvSpPr>
        <p:spPr bwMode="auto">
          <a:xfrm>
            <a:off x="1000125" y="4500563"/>
            <a:ext cx="7505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Assignment of Nonprotonated </a:t>
            </a:r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C’s on the basis of the HMBC spectrum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2232" name="TextBox 9"/>
          <p:cNvSpPr txBox="1">
            <a:spLocks noChangeArrowheads="1"/>
          </p:cNvSpPr>
          <p:nvPr/>
        </p:nvSpPr>
        <p:spPr bwMode="auto">
          <a:xfrm>
            <a:off x="1071563" y="5500688"/>
            <a:ext cx="7408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Determining Stereochemistry  by using the NOESY / ROESY spectrum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4357688" y="1500188"/>
            <a:ext cx="142875" cy="2143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4357688" y="2428875"/>
            <a:ext cx="142875" cy="21431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아래쪽 화살표 12"/>
          <p:cNvSpPr/>
          <p:nvPr/>
        </p:nvSpPr>
        <p:spPr>
          <a:xfrm>
            <a:off x="4357688" y="3214688"/>
            <a:ext cx="142875" cy="2143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아래쪽 화살표 13"/>
          <p:cNvSpPr/>
          <p:nvPr/>
        </p:nvSpPr>
        <p:spPr>
          <a:xfrm>
            <a:off x="4357688" y="4143375"/>
            <a:ext cx="142875" cy="21431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아래쪽 화살표 14"/>
          <p:cNvSpPr/>
          <p:nvPr/>
        </p:nvSpPr>
        <p:spPr>
          <a:xfrm>
            <a:off x="4357688" y="5072063"/>
            <a:ext cx="142875" cy="2143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285750"/>
            <a:ext cx="56403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>
                <a:solidFill>
                  <a:srgbClr val="8D12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II.  Elucidation of Unknown Molecular Structures</a:t>
            </a:r>
            <a:endParaRPr lang="ko-KR" altLang="en-US" sz="2000">
              <a:solidFill>
                <a:srgbClr val="8D12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1428750" y="1143000"/>
            <a:ext cx="6415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Initial Inspection of the one-dimensional spectra : </a:t>
            </a:r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>
                <a:latin typeface="Arial" charset="0"/>
                <a:cs typeface="Arial" charset="0"/>
              </a:rPr>
              <a:t>H and </a:t>
            </a:r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 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481013" y="3643313"/>
            <a:ext cx="8734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Establishment of connectivity between protons on the basis of the gCOSY spectrum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2500313" y="2928938"/>
            <a:ext cx="3773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List the</a:t>
            </a:r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>
                <a:latin typeface="Arial" charset="0"/>
                <a:cs typeface="Arial" charset="0"/>
              </a:rPr>
              <a:t>H -</a:t>
            </a:r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 data in tabular form 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1285875" y="2071688"/>
            <a:ext cx="6659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Pairing </a:t>
            </a:r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>
                <a:latin typeface="Arial" charset="0"/>
                <a:cs typeface="Arial" charset="0"/>
              </a:rPr>
              <a:t>H and </a:t>
            </a:r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 Shifts by using the HSQC / HMQC spectrum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1000125" y="4572000"/>
            <a:ext cx="7505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Assignment of Nonprotonated </a:t>
            </a:r>
            <a:r>
              <a:rPr lang="en-US" altLang="ko-KR" baseline="30000">
                <a:latin typeface="Arial" charset="0"/>
                <a:cs typeface="Arial" charset="0"/>
              </a:rPr>
              <a:t>13</a:t>
            </a:r>
            <a:r>
              <a:rPr lang="en-US" altLang="ko-KR">
                <a:latin typeface="Arial" charset="0"/>
                <a:cs typeface="Arial" charset="0"/>
              </a:rPr>
              <a:t>C’s on the basis of the HMBC spectrum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928688" y="5429250"/>
            <a:ext cx="740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Determining Stereochemistry  by using the NOESY / ROESY spectrum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4357688" y="1714500"/>
            <a:ext cx="142875" cy="21431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4357688" y="2643188"/>
            <a:ext cx="142875" cy="2143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아래쪽 화살표 12"/>
          <p:cNvSpPr/>
          <p:nvPr/>
        </p:nvSpPr>
        <p:spPr>
          <a:xfrm>
            <a:off x="4357688" y="3429000"/>
            <a:ext cx="142875" cy="21431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아래쪽 화살표 13"/>
          <p:cNvSpPr/>
          <p:nvPr/>
        </p:nvSpPr>
        <p:spPr>
          <a:xfrm>
            <a:off x="4357688" y="4143375"/>
            <a:ext cx="142875" cy="21431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아래쪽 화살표 14"/>
          <p:cNvSpPr/>
          <p:nvPr/>
        </p:nvSpPr>
        <p:spPr>
          <a:xfrm>
            <a:off x="4357688" y="5072063"/>
            <a:ext cx="142875" cy="21431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~1\MYHOME\LOCALS~1\Temp\~DEST\스캔00010002.jpg"/>
          <p:cNvPicPr>
            <a:picLocks noChangeAspect="1" noChangeArrowheads="1"/>
          </p:cNvPicPr>
          <p:nvPr/>
        </p:nvPicPr>
        <p:blipFill>
          <a:blip r:embed="rId2" cstate="print"/>
          <a:srcRect l="9631" t="13428" r="6444" b="20395"/>
          <a:stretch>
            <a:fillRect/>
          </a:stretch>
        </p:blipFill>
        <p:spPr bwMode="auto">
          <a:xfrm rot="-60000">
            <a:off x="32548" y="1457009"/>
            <a:ext cx="7897812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428625" y="857250"/>
            <a:ext cx="122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</a:t>
            </a:r>
            <a:r>
              <a:rPr lang="en-US" altLang="ko-KR" baseline="-25000"/>
              <a:t>9</a:t>
            </a:r>
            <a:r>
              <a:rPr lang="en-US" altLang="ko-KR"/>
              <a:t>H</a:t>
            </a:r>
            <a:r>
              <a:rPr lang="en-US" altLang="ko-KR" baseline="-25000"/>
              <a:t>9</a:t>
            </a:r>
            <a:r>
              <a:rPr lang="en-US" altLang="ko-KR"/>
              <a:t>ClO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1785938" y="857250"/>
            <a:ext cx="1465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MW=184.62</a:t>
            </a:r>
            <a:endParaRPr lang="ko-KR" altLang="en-US"/>
          </a:p>
        </p:txBody>
      </p:sp>
      <p:sp>
        <p:nvSpPr>
          <p:cNvPr id="54277" name="TextBox 6"/>
          <p:cNvSpPr txBox="1">
            <a:spLocks noChangeArrowheads="1"/>
          </p:cNvSpPr>
          <p:nvPr/>
        </p:nvSpPr>
        <p:spPr bwMode="auto">
          <a:xfrm>
            <a:off x="3357563" y="5786438"/>
            <a:ext cx="5286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/>
              <a:t>* Problem</a:t>
            </a:r>
            <a:r>
              <a:rPr lang="ko-KR" altLang="en-US" sz="1200" b="1"/>
              <a:t> </a:t>
            </a:r>
            <a:r>
              <a:rPr lang="en-US" altLang="ko-KR" sz="1200" b="1"/>
              <a:t>1 and 2 are selected from “Organic Structure Determination Using 2-D NMR Spectroscopy”  - J. H. Simpson, 2008</a:t>
            </a:r>
            <a:endParaRPr lang="ko-KR" altLang="en-US" sz="1200" b="1"/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214313" y="357188"/>
            <a:ext cx="1236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Problem 1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9" name="TextBox 7"/>
          <p:cNvSpPr txBox="1">
            <a:spLocks noChangeArrowheads="1"/>
          </p:cNvSpPr>
          <p:nvPr/>
        </p:nvSpPr>
        <p:spPr bwMode="auto">
          <a:xfrm>
            <a:off x="357188" y="1571625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NMR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9416"/>
            <a:ext cx="7308166" cy="4846320"/>
          </a:xfrm>
        </p:spPr>
        <p:txBody>
          <a:bodyPr/>
          <a:lstStyle/>
          <a:p>
            <a:r>
              <a:rPr lang="en-US" dirty="0" smtClean="0"/>
              <a:t> Employing a decoupled signal out of the HNMR spectra</a:t>
            </a:r>
          </a:p>
          <a:p>
            <a:r>
              <a:rPr lang="en-US" dirty="0" smtClean="0"/>
              <a:t>This type of </a:t>
            </a:r>
            <a:r>
              <a:rPr lang="en-US" dirty="0" err="1" smtClean="0"/>
              <a:t>decouplind</a:t>
            </a:r>
            <a:r>
              <a:rPr lang="en-US" dirty="0" smtClean="0"/>
              <a:t> reduce the JCH but not delete it</a:t>
            </a:r>
          </a:p>
          <a:p>
            <a:r>
              <a:rPr lang="en-US" dirty="0" smtClean="0"/>
              <a:t>Replaced by better </a:t>
            </a:r>
            <a:r>
              <a:rPr lang="en-US" dirty="0" err="1" smtClean="0"/>
              <a:t>techniqes</a:t>
            </a:r>
            <a:r>
              <a:rPr lang="en-US" dirty="0" smtClean="0"/>
              <a:t>: DEPT, ….</a:t>
            </a:r>
          </a:p>
          <a:p>
            <a:r>
              <a:rPr lang="en-US" dirty="0" smtClean="0"/>
              <a:t>The other name is: SFORD (</a:t>
            </a:r>
            <a:r>
              <a:rPr lang="en-US" b="1" dirty="0" smtClean="0"/>
              <a:t>Single Frequency Off Resonance Decoupling)</a:t>
            </a:r>
            <a:endParaRPr lang="en-US" dirty="0" smtClean="0"/>
          </a:p>
        </p:txBody>
      </p:sp>
      <p:pic>
        <p:nvPicPr>
          <p:cNvPr id="262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383" y="5014033"/>
            <a:ext cx="3514254" cy="163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MYHOME\My Documents\스캔.tif"/>
          <p:cNvPicPr>
            <a:picLocks noChangeAspect="1" noChangeArrowheads="1"/>
          </p:cNvPicPr>
          <p:nvPr/>
        </p:nvPicPr>
        <p:blipFill>
          <a:blip r:embed="rId2" cstate="print"/>
          <a:srcRect l="34117" t="10397" r="4472" b="58664"/>
          <a:stretch>
            <a:fillRect/>
          </a:stretch>
        </p:blipFill>
        <p:spPr bwMode="auto">
          <a:xfrm>
            <a:off x="0" y="944954"/>
            <a:ext cx="8215312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4500563" y="6215063"/>
            <a:ext cx="4083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The</a:t>
            </a:r>
            <a:r>
              <a:rPr lang="ko-KR" altLang="en-US">
                <a:latin typeface="Arial" charset="0"/>
                <a:cs typeface="Arial" charset="0"/>
              </a:rPr>
              <a:t> </a:t>
            </a:r>
            <a:r>
              <a:rPr lang="en-US" altLang="ko-KR">
                <a:latin typeface="Arial" charset="0"/>
                <a:cs typeface="Arial" charset="0"/>
              </a:rPr>
              <a:t>carbon signal at 157.0 ppm is lost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357188" y="500063"/>
            <a:ext cx="1111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13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C NMR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~1\MYHOME\LOCALS~1\Temp\~DEST\스캔00010001.jpg"/>
          <p:cNvPicPr>
            <a:picLocks noChangeAspect="1" noChangeArrowheads="1"/>
          </p:cNvPicPr>
          <p:nvPr/>
        </p:nvPicPr>
        <p:blipFill>
          <a:blip r:embed="rId2" cstate="print"/>
          <a:srcRect l="5113" t="11249" r="30905" b="54845"/>
          <a:stretch>
            <a:fillRect/>
          </a:stretch>
        </p:blipFill>
        <p:spPr bwMode="auto">
          <a:xfrm rot="-60000">
            <a:off x="479425" y="695325"/>
            <a:ext cx="81184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357188" y="500063"/>
            <a:ext cx="954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HMQC 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MYHOME\My Documents\스캔.tif"/>
          <p:cNvPicPr>
            <a:picLocks noChangeAspect="1" noChangeArrowheads="1"/>
          </p:cNvPicPr>
          <p:nvPr/>
        </p:nvPicPr>
        <p:blipFill>
          <a:blip r:embed="rId2" cstate="print"/>
          <a:srcRect l="25018" t="41586" r="5611" b="4697"/>
          <a:stretch>
            <a:fillRect/>
          </a:stretch>
        </p:blipFill>
        <p:spPr bwMode="auto">
          <a:xfrm>
            <a:off x="1071563" y="285750"/>
            <a:ext cx="6072187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285750" y="428625"/>
            <a:ext cx="1154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COSY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~1\MYHOME\LOCALS~1\Temp\~DEST\스캔00010001.jpg"/>
          <p:cNvPicPr>
            <a:picLocks noChangeAspect="1" noChangeArrowheads="1"/>
          </p:cNvPicPr>
          <p:nvPr/>
        </p:nvPicPr>
        <p:blipFill>
          <a:blip r:embed="rId2" cstate="print"/>
          <a:srcRect l="4491" t="44403" r="32651" b="8772"/>
          <a:stretch>
            <a:fillRect/>
          </a:stretch>
        </p:blipFill>
        <p:spPr bwMode="auto">
          <a:xfrm>
            <a:off x="2000250" y="500063"/>
            <a:ext cx="5715000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357188" y="357188"/>
            <a:ext cx="992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NOESY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C:\DOCUME~1\MYHOME\LOCALS~1\Temp\~DEST\스캔00020001.jpg"/>
          <p:cNvPicPr>
            <a:picLocks noChangeAspect="1" noChangeArrowheads="1"/>
          </p:cNvPicPr>
          <p:nvPr/>
        </p:nvPicPr>
        <p:blipFill>
          <a:blip r:embed="rId2" cstate="print"/>
          <a:srcRect r="5635" b="17065"/>
          <a:stretch>
            <a:fillRect/>
          </a:stretch>
        </p:blipFill>
        <p:spPr bwMode="auto">
          <a:xfrm>
            <a:off x="0" y="1857375"/>
            <a:ext cx="87804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571500" y="1714500"/>
            <a:ext cx="1049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</a:t>
            </a:r>
            <a:r>
              <a:rPr lang="en-US" altLang="ko-KR" baseline="-25000"/>
              <a:t>7</a:t>
            </a:r>
            <a:r>
              <a:rPr lang="en-US" altLang="ko-KR"/>
              <a:t>H</a:t>
            </a:r>
            <a:r>
              <a:rPr lang="en-US" altLang="ko-KR" baseline="-25000"/>
              <a:t>12</a:t>
            </a:r>
            <a:r>
              <a:rPr lang="en-US" altLang="ko-KR"/>
              <a:t>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428625" y="500063"/>
            <a:ext cx="1281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Problem 2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285750" y="11430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NMR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C:\DOCUME~1\MYHOME\LOCALS~1\Temp\~DEST\스캔00020002.jpg"/>
          <p:cNvPicPr>
            <a:picLocks noChangeAspect="1" noChangeArrowheads="1"/>
          </p:cNvPicPr>
          <p:nvPr/>
        </p:nvPicPr>
        <p:blipFill>
          <a:blip r:embed="rId2" cstate="print"/>
          <a:srcRect t="11267" r="34203" b="57532"/>
          <a:stretch>
            <a:fillRect/>
          </a:stretch>
        </p:blipFill>
        <p:spPr bwMode="auto">
          <a:xfrm>
            <a:off x="285750" y="1071563"/>
            <a:ext cx="82867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357188" y="714375"/>
            <a:ext cx="111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13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C NMR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~1\MYHOME\LOCALS~1\Temp\~DEST\스캔00020003.jpg"/>
          <p:cNvPicPr>
            <a:picLocks noChangeAspect="1" noChangeArrowheads="1"/>
          </p:cNvPicPr>
          <p:nvPr/>
        </p:nvPicPr>
        <p:blipFill>
          <a:blip r:embed="rId2" cstate="print"/>
          <a:srcRect l="12839" t="10400" r="11641" b="49130"/>
          <a:stretch>
            <a:fillRect/>
          </a:stretch>
        </p:blipFill>
        <p:spPr bwMode="auto">
          <a:xfrm>
            <a:off x="714375" y="1000125"/>
            <a:ext cx="8001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428625" y="714375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HSQC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~1\MYHOME\LOCALS~1\Temp\~DEST\스캔00020002.jpg"/>
          <p:cNvPicPr>
            <a:picLocks noChangeAspect="1" noChangeArrowheads="1"/>
          </p:cNvPicPr>
          <p:nvPr/>
        </p:nvPicPr>
        <p:blipFill>
          <a:blip r:embed="rId2" cstate="print"/>
          <a:srcRect l="10052" t="42200" r="17102" b="4930"/>
          <a:stretch>
            <a:fillRect/>
          </a:stretch>
        </p:blipFill>
        <p:spPr bwMode="auto">
          <a:xfrm>
            <a:off x="1571625" y="285750"/>
            <a:ext cx="6143625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285750" y="428625"/>
            <a:ext cx="1154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COSY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~1\MYHOME\LOCALS~1\Temp\~DEST\스캔00020003.jpg"/>
          <p:cNvPicPr>
            <a:picLocks noChangeAspect="1" noChangeArrowheads="1"/>
          </p:cNvPicPr>
          <p:nvPr/>
        </p:nvPicPr>
        <p:blipFill>
          <a:blip r:embed="rId2" cstate="print"/>
          <a:srcRect l="14384" t="53510" r="11295" b="6021"/>
          <a:stretch>
            <a:fillRect/>
          </a:stretch>
        </p:blipFill>
        <p:spPr bwMode="auto">
          <a:xfrm>
            <a:off x="142875" y="642938"/>
            <a:ext cx="8072438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285750" y="428625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HMBC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642938"/>
            <a:ext cx="8715375" cy="608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3"/>
          <p:cNvSpPr txBox="1">
            <a:spLocks noChangeArrowheads="1"/>
          </p:cNvSpPr>
          <p:nvPr/>
        </p:nvSpPr>
        <p:spPr bwMode="auto">
          <a:xfrm>
            <a:off x="214313" y="5429250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/>
              <a:t>10.8</a:t>
            </a:r>
            <a:endParaRPr lang="ko-KR" altLang="en-US" sz="1400"/>
          </a:p>
        </p:txBody>
      </p:sp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2571750" y="5214938"/>
            <a:ext cx="7445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/>
              <a:t>8.06</a:t>
            </a:r>
          </a:p>
          <a:p>
            <a:pPr algn="ctr"/>
            <a:r>
              <a:rPr lang="en-US" altLang="ko-KR" sz="1400"/>
              <a:t>(d, 7.7)</a:t>
            </a:r>
            <a:endParaRPr lang="ko-KR" altLang="en-US" sz="1400"/>
          </a:p>
        </p:txBody>
      </p:sp>
      <p:sp>
        <p:nvSpPr>
          <p:cNvPr id="64517" name="TextBox 6"/>
          <p:cNvSpPr txBox="1">
            <a:spLocks noChangeArrowheads="1"/>
          </p:cNvSpPr>
          <p:nvPr/>
        </p:nvSpPr>
        <p:spPr bwMode="auto">
          <a:xfrm>
            <a:off x="3071813" y="4500563"/>
            <a:ext cx="7445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/>
              <a:t>7.37</a:t>
            </a:r>
          </a:p>
          <a:p>
            <a:pPr algn="ctr"/>
            <a:r>
              <a:rPr lang="en-US" altLang="ko-KR" sz="1400"/>
              <a:t>(d, 8.0)</a:t>
            </a:r>
            <a:endParaRPr lang="ko-KR" altLang="en-US" sz="1400"/>
          </a:p>
        </p:txBody>
      </p:sp>
      <p:sp>
        <p:nvSpPr>
          <p:cNvPr id="64518" name="TextBox 7"/>
          <p:cNvSpPr txBox="1">
            <a:spLocks noChangeArrowheads="1"/>
          </p:cNvSpPr>
          <p:nvPr/>
        </p:nvSpPr>
        <p:spPr bwMode="auto">
          <a:xfrm>
            <a:off x="3929063" y="4500563"/>
            <a:ext cx="1196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/>
              <a:t>7.24</a:t>
            </a:r>
          </a:p>
          <a:p>
            <a:pPr algn="ctr"/>
            <a:r>
              <a:rPr lang="en-US" altLang="ko-KR" sz="1400"/>
              <a:t>(dd, 8.0, 7.4)</a:t>
            </a:r>
            <a:endParaRPr lang="ko-KR" altLang="en-US" sz="1400"/>
          </a:p>
        </p:txBody>
      </p:sp>
      <p:sp>
        <p:nvSpPr>
          <p:cNvPr id="64519" name="TextBox 8"/>
          <p:cNvSpPr txBox="1">
            <a:spLocks noChangeArrowheads="1"/>
          </p:cNvSpPr>
          <p:nvPr/>
        </p:nvSpPr>
        <p:spPr bwMode="auto">
          <a:xfrm>
            <a:off x="4143375" y="5500688"/>
            <a:ext cx="1196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/>
              <a:t>7.04</a:t>
            </a:r>
          </a:p>
          <a:p>
            <a:pPr algn="ctr"/>
            <a:r>
              <a:rPr lang="en-US" altLang="ko-KR" sz="1400"/>
              <a:t>(dd, 7.7, 7.4)</a:t>
            </a:r>
            <a:endParaRPr lang="ko-KR" altLang="en-US" sz="1400"/>
          </a:p>
        </p:txBody>
      </p:sp>
      <p:sp>
        <p:nvSpPr>
          <p:cNvPr id="64520" name="TextBox 9"/>
          <p:cNvSpPr txBox="1">
            <a:spLocks noChangeArrowheads="1"/>
          </p:cNvSpPr>
          <p:nvPr/>
        </p:nvSpPr>
        <p:spPr bwMode="auto">
          <a:xfrm>
            <a:off x="6858000" y="3929063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/>
              <a:t>3.64</a:t>
            </a:r>
            <a:endParaRPr lang="ko-KR" altLang="en-US" sz="1400"/>
          </a:p>
        </p:txBody>
      </p:sp>
      <p:sp>
        <p:nvSpPr>
          <p:cNvPr id="64521" name="TextBox 10"/>
          <p:cNvSpPr txBox="1">
            <a:spLocks noChangeArrowheads="1"/>
          </p:cNvSpPr>
          <p:nvPr/>
        </p:nvSpPr>
        <p:spPr bwMode="auto">
          <a:xfrm>
            <a:off x="8001000" y="2428875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/>
              <a:t>2.33</a:t>
            </a:r>
            <a:endParaRPr lang="ko-KR" altLang="en-US" sz="1400"/>
          </a:p>
        </p:txBody>
      </p:sp>
      <p:sp>
        <p:nvSpPr>
          <p:cNvPr id="64522" name="TextBox 11"/>
          <p:cNvSpPr txBox="1">
            <a:spLocks noChangeArrowheads="1"/>
          </p:cNvSpPr>
          <p:nvPr/>
        </p:nvSpPr>
        <p:spPr bwMode="auto">
          <a:xfrm>
            <a:off x="8429625" y="2500313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/>
              <a:t>2.26</a:t>
            </a:r>
            <a:endParaRPr lang="ko-KR" altLang="en-US" sz="1400"/>
          </a:p>
        </p:txBody>
      </p:sp>
      <p:sp>
        <p:nvSpPr>
          <p:cNvPr id="64523" name="TextBox 10"/>
          <p:cNvSpPr txBox="1">
            <a:spLocks noChangeArrowheads="1"/>
          </p:cNvSpPr>
          <p:nvPr/>
        </p:nvSpPr>
        <p:spPr bwMode="auto">
          <a:xfrm>
            <a:off x="285750" y="357188"/>
            <a:ext cx="1281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Problem 3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3" name="직선 화살표 연결선 12"/>
          <p:cNvCxnSpPr>
            <a:endCxn id="64517" idx="2"/>
          </p:cNvCxnSpPr>
          <p:nvPr/>
        </p:nvCxnSpPr>
        <p:spPr>
          <a:xfrm rot="16200000" flipV="1">
            <a:off x="3266282" y="5195094"/>
            <a:ext cx="554037" cy="200025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rot="5400000" flipH="1" flipV="1">
            <a:off x="3679031" y="5250657"/>
            <a:ext cx="642937" cy="28575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V="1">
            <a:off x="4000500" y="5643563"/>
            <a:ext cx="285750" cy="142875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7" name="TextBox 18"/>
          <p:cNvSpPr txBox="1">
            <a:spLocks noChangeArrowheads="1"/>
          </p:cNvSpPr>
          <p:nvPr/>
        </p:nvSpPr>
        <p:spPr bwMode="auto">
          <a:xfrm>
            <a:off x="785813" y="1071563"/>
            <a:ext cx="1449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spectrum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261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244" y="1294681"/>
            <a:ext cx="7033846" cy="556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8720137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t="59155"/>
          <a:stretch>
            <a:fillRect/>
          </a:stretch>
        </p:blipFill>
        <p:spPr bwMode="auto">
          <a:xfrm>
            <a:off x="785813" y="2000250"/>
            <a:ext cx="4840287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5786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142.6</a:t>
            </a:r>
            <a:endParaRPr lang="ko-KR" alt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139.5</a:t>
            </a:r>
            <a:endParaRPr lang="ko-KR" alt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1357290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138.3</a:t>
            </a:r>
            <a:endParaRPr lang="ko-KR" alt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1571604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136.9</a:t>
            </a:r>
            <a:endParaRPr lang="ko-KR" alt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2786050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127.0</a:t>
            </a:r>
            <a:endParaRPr lang="ko-KR" alt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143240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123.8</a:t>
            </a:r>
            <a:endParaRPr lang="ko-KR" alt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357554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122.8</a:t>
            </a:r>
            <a:endParaRPr lang="ko-KR" alt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571868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121.9</a:t>
            </a:r>
            <a:endParaRPr lang="ko-KR" alt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118.0</a:t>
            </a:r>
            <a:endParaRPr lang="ko-KR" alt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5072066" y="2357430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109.6</a:t>
            </a:r>
            <a:endParaRPr lang="ko-KR" alt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4857752" y="2357430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110.2</a:t>
            </a:r>
            <a:endParaRPr lang="ko-KR" alt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5214942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108.5</a:t>
            </a:r>
            <a:endParaRPr lang="ko-KR" alt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5500694" y="5000636"/>
            <a:ext cx="400110" cy="44018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400" dirty="0"/>
              <a:t>60.6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58148" y="4643446"/>
            <a:ext cx="400110" cy="44018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400" dirty="0"/>
              <a:t>13.4</a:t>
            </a:r>
            <a:endParaRPr lang="ko-KR" alt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215338" y="4643446"/>
            <a:ext cx="400110" cy="44018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400" dirty="0"/>
              <a:t>12.5</a:t>
            </a:r>
            <a:endParaRPr lang="ko-KR" altLang="en-US" sz="1400" dirty="0"/>
          </a:p>
        </p:txBody>
      </p:sp>
      <p:cxnSp>
        <p:nvCxnSpPr>
          <p:cNvPr id="20" name="직선 화살표 연결선 19"/>
          <p:cNvCxnSpPr>
            <a:endCxn id="17" idx="2"/>
          </p:cNvCxnSpPr>
          <p:nvPr/>
        </p:nvCxnSpPr>
        <p:spPr>
          <a:xfrm rot="10800000">
            <a:off x="8058150" y="5083175"/>
            <a:ext cx="157163" cy="131763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56" name="TextBox 20"/>
          <p:cNvSpPr txBox="1">
            <a:spLocks noChangeArrowheads="1"/>
          </p:cNvSpPr>
          <p:nvPr/>
        </p:nvSpPr>
        <p:spPr bwMode="auto">
          <a:xfrm>
            <a:off x="7000875" y="528637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x</a:t>
            </a:r>
            <a:endParaRPr lang="ko-KR" altLang="en-US"/>
          </a:p>
        </p:txBody>
      </p:sp>
      <p:sp>
        <p:nvSpPr>
          <p:cNvPr id="65557" name="TextBox 21"/>
          <p:cNvSpPr txBox="1">
            <a:spLocks noChangeArrowheads="1"/>
          </p:cNvSpPr>
          <p:nvPr/>
        </p:nvSpPr>
        <p:spPr bwMode="auto">
          <a:xfrm>
            <a:off x="7786688" y="528637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x</a:t>
            </a:r>
            <a:endParaRPr lang="ko-KR" altLang="en-US"/>
          </a:p>
        </p:txBody>
      </p:sp>
      <p:sp>
        <p:nvSpPr>
          <p:cNvPr id="65558" name="TextBox 22"/>
          <p:cNvSpPr txBox="1">
            <a:spLocks noChangeArrowheads="1"/>
          </p:cNvSpPr>
          <p:nvPr/>
        </p:nvSpPr>
        <p:spPr bwMode="auto">
          <a:xfrm>
            <a:off x="8072438" y="5357813"/>
            <a:ext cx="298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x</a:t>
            </a:r>
            <a:endParaRPr lang="ko-KR" altLang="en-US"/>
          </a:p>
        </p:txBody>
      </p:sp>
      <p:sp>
        <p:nvSpPr>
          <p:cNvPr id="65559" name="TextBox 23"/>
          <p:cNvSpPr txBox="1">
            <a:spLocks noChangeArrowheads="1"/>
          </p:cNvSpPr>
          <p:nvPr/>
        </p:nvSpPr>
        <p:spPr bwMode="auto">
          <a:xfrm>
            <a:off x="571500" y="714375"/>
            <a:ext cx="1535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13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C spectrum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58738" y="1036638"/>
          <a:ext cx="8964612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1" name="ChemSketch" r:id="rId3" imgW="6382440" imgH="6382440" progId="">
                  <p:embed/>
                </p:oleObj>
              </mc:Choice>
              <mc:Fallback>
                <p:oleObj name="ChemSketch" r:id="rId3" imgW="6382440" imgH="63824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1036638"/>
                        <a:ext cx="8964612" cy="534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76238" y="304800"/>
            <a:ext cx="915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HSQC 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0" y="1000125"/>
            <a:ext cx="1214438" cy="285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071688" y="642938"/>
          <a:ext cx="5956300" cy="595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75" name="ChemSketch" r:id="rId3" imgW="6382440" imgH="6382440" progId="">
                  <p:embed/>
                </p:oleObj>
              </mc:Choice>
              <mc:Fallback>
                <p:oleObj name="ChemSketch" r:id="rId3" imgW="6382440" imgH="63824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642938"/>
                        <a:ext cx="5956300" cy="595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82550" y="188913"/>
            <a:ext cx="192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COSY Spectrum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851025" y="554038"/>
            <a:ext cx="11160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flipV="1">
            <a:off x="3565525" y="2433638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9"/>
          <p:cNvSpPr>
            <a:spLocks noChangeShapeType="1"/>
          </p:cNvSpPr>
          <p:nvPr/>
        </p:nvSpPr>
        <p:spPr bwMode="auto">
          <a:xfrm>
            <a:off x="3636963" y="2505075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0"/>
          <p:cNvSpPr>
            <a:spLocks noChangeShapeType="1"/>
          </p:cNvSpPr>
          <p:nvPr/>
        </p:nvSpPr>
        <p:spPr bwMode="auto">
          <a:xfrm>
            <a:off x="7070725" y="2425700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Line 11"/>
          <p:cNvSpPr>
            <a:spLocks noChangeShapeType="1"/>
          </p:cNvSpPr>
          <p:nvPr/>
        </p:nvSpPr>
        <p:spPr bwMode="auto">
          <a:xfrm flipH="1">
            <a:off x="6351588" y="3074988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Line 12"/>
          <p:cNvSpPr>
            <a:spLocks noChangeShapeType="1"/>
          </p:cNvSpPr>
          <p:nvPr/>
        </p:nvSpPr>
        <p:spPr bwMode="auto">
          <a:xfrm>
            <a:off x="6351588" y="30749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3"/>
          <p:cNvSpPr>
            <a:spLocks noChangeShapeType="1"/>
          </p:cNvSpPr>
          <p:nvPr/>
        </p:nvSpPr>
        <p:spPr bwMode="auto">
          <a:xfrm flipH="1">
            <a:off x="5918200" y="3506788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3395663" y="482600"/>
            <a:ext cx="579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8.06</a:t>
            </a:r>
          </a:p>
        </p:txBody>
      </p:sp>
      <p:sp>
        <p:nvSpPr>
          <p:cNvPr id="11276" name="Text Box 16"/>
          <p:cNvSpPr txBox="1">
            <a:spLocks noChangeArrowheads="1"/>
          </p:cNvSpPr>
          <p:nvPr/>
        </p:nvSpPr>
        <p:spPr bwMode="auto">
          <a:xfrm>
            <a:off x="5559425" y="409575"/>
            <a:ext cx="579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7.37</a:t>
            </a:r>
          </a:p>
        </p:txBody>
      </p:sp>
      <p:sp>
        <p:nvSpPr>
          <p:cNvPr id="11277" name="Text Box 17"/>
          <p:cNvSpPr txBox="1">
            <a:spLocks noChangeArrowheads="1"/>
          </p:cNvSpPr>
          <p:nvPr/>
        </p:nvSpPr>
        <p:spPr bwMode="auto">
          <a:xfrm>
            <a:off x="6135688" y="409575"/>
            <a:ext cx="579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7.24</a:t>
            </a:r>
          </a:p>
        </p:txBody>
      </p:sp>
      <p:sp>
        <p:nvSpPr>
          <p:cNvPr id="11278" name="Text Box 18"/>
          <p:cNvSpPr txBox="1">
            <a:spLocks noChangeArrowheads="1"/>
          </p:cNvSpPr>
          <p:nvPr/>
        </p:nvSpPr>
        <p:spPr bwMode="auto">
          <a:xfrm>
            <a:off x="6854825" y="409575"/>
            <a:ext cx="579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7.04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785813" y="214313"/>
          <a:ext cx="8001000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99" name="ChemSketch" r:id="rId3" imgW="6382440" imgH="6382440" progId="">
                  <p:embed/>
                </p:oleObj>
              </mc:Choice>
              <mc:Fallback>
                <p:oleObj name="ChemSketch" r:id="rId3" imgW="6382440" imgH="63824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214313"/>
                        <a:ext cx="8001000" cy="638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직사각형 2"/>
          <p:cNvSpPr/>
          <p:nvPr/>
        </p:nvSpPr>
        <p:spPr>
          <a:xfrm>
            <a:off x="142875" y="142875"/>
            <a:ext cx="2428875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76238" y="304800"/>
            <a:ext cx="196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HMBC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428625" y="1357313"/>
          <a:ext cx="842962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23" name="ChemSketch" r:id="rId3" imgW="6672240" imgH="6672240" progId="">
                  <p:embed/>
                </p:oleObj>
              </mc:Choice>
              <mc:Fallback>
                <p:oleObj name="ChemSketch" r:id="rId3" imgW="6672240" imgH="66722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357313"/>
                        <a:ext cx="842962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직사각형 5"/>
          <p:cNvSpPr/>
          <p:nvPr/>
        </p:nvSpPr>
        <p:spPr>
          <a:xfrm>
            <a:off x="357188" y="1285875"/>
            <a:ext cx="1214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5750" y="357188"/>
            <a:ext cx="3019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Expanded HMBC Spectrum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 rot="-5400000">
            <a:off x="4211638" y="11461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127.0</a:t>
            </a:r>
            <a:endParaRPr lang="ko-KR" altLang="en-US" sz="1200"/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 rot="-5400000">
            <a:off x="7069138" y="1003300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108.5</a:t>
            </a:r>
            <a:endParaRPr lang="ko-KR" altLang="en-US" sz="1200"/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 rot="-5400000">
            <a:off x="2497138" y="11461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138.3</a:t>
            </a:r>
            <a:endParaRPr lang="ko-KR" altLang="en-US" sz="1200"/>
          </a:p>
        </p:txBody>
      </p:sp>
      <p:sp>
        <p:nvSpPr>
          <p:cNvPr id="13320" name="TextBox 10"/>
          <p:cNvSpPr txBox="1">
            <a:spLocks noChangeArrowheads="1"/>
          </p:cNvSpPr>
          <p:nvPr/>
        </p:nvSpPr>
        <p:spPr bwMode="auto">
          <a:xfrm rot="-5400000">
            <a:off x="2782888" y="11461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136.9</a:t>
            </a:r>
            <a:endParaRPr lang="ko-KR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642938" y="1857375"/>
          <a:ext cx="7612062" cy="421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7" name="ChemSketch" r:id="rId3" imgW="6672240" imgH="6672240" progId="">
                  <p:embed/>
                </p:oleObj>
              </mc:Choice>
              <mc:Fallback>
                <p:oleObj name="ChemSketch" r:id="rId3" imgW="6672240" imgH="66722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1857375"/>
                        <a:ext cx="7612062" cy="421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직사각형 4"/>
          <p:cNvSpPr/>
          <p:nvPr/>
        </p:nvSpPr>
        <p:spPr>
          <a:xfrm>
            <a:off x="500063" y="1714500"/>
            <a:ext cx="1214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5750" y="357188"/>
            <a:ext cx="3116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Expanded HMBC Spectrum</a:t>
            </a:r>
          </a:p>
        </p:txBody>
      </p:sp>
      <p:sp>
        <p:nvSpPr>
          <p:cNvPr id="14341" name="TextBox 17"/>
          <p:cNvSpPr txBox="1">
            <a:spLocks noChangeArrowheads="1"/>
          </p:cNvSpPr>
          <p:nvPr/>
        </p:nvSpPr>
        <p:spPr bwMode="auto">
          <a:xfrm rot="-5400000">
            <a:off x="2211388" y="1503363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139.5</a:t>
            </a:r>
            <a:endParaRPr lang="ko-KR" altLang="en-US" sz="1200"/>
          </a:p>
        </p:txBody>
      </p:sp>
      <p:sp>
        <p:nvSpPr>
          <p:cNvPr id="14342" name="TextBox 18"/>
          <p:cNvSpPr txBox="1">
            <a:spLocks noChangeArrowheads="1"/>
          </p:cNvSpPr>
          <p:nvPr/>
        </p:nvSpPr>
        <p:spPr bwMode="auto">
          <a:xfrm rot="-5400000">
            <a:off x="4640263" y="1574800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123.8</a:t>
            </a:r>
            <a:endParaRPr lang="ko-KR" altLang="en-US" sz="1200"/>
          </a:p>
        </p:txBody>
      </p:sp>
      <p:sp>
        <p:nvSpPr>
          <p:cNvPr id="14343" name="TextBox 19"/>
          <p:cNvSpPr txBox="1">
            <a:spLocks noChangeArrowheads="1"/>
          </p:cNvSpPr>
          <p:nvPr/>
        </p:nvSpPr>
        <p:spPr bwMode="auto">
          <a:xfrm rot="-5400000">
            <a:off x="4854575" y="1574800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122.8</a:t>
            </a:r>
            <a:endParaRPr lang="ko-KR" altLang="en-US" sz="1200"/>
          </a:p>
        </p:txBody>
      </p:sp>
      <p:sp>
        <p:nvSpPr>
          <p:cNvPr id="14344" name="TextBox 20"/>
          <p:cNvSpPr txBox="1">
            <a:spLocks noChangeArrowheads="1"/>
          </p:cNvSpPr>
          <p:nvPr/>
        </p:nvSpPr>
        <p:spPr bwMode="auto">
          <a:xfrm rot="-5400000">
            <a:off x="5068888" y="1503363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121.9</a:t>
            </a:r>
            <a:endParaRPr lang="ko-KR" altLang="en-US" sz="1200"/>
          </a:p>
        </p:txBody>
      </p:sp>
      <p:sp>
        <p:nvSpPr>
          <p:cNvPr id="14345" name="TextBox 21"/>
          <p:cNvSpPr txBox="1">
            <a:spLocks noChangeArrowheads="1"/>
          </p:cNvSpPr>
          <p:nvPr/>
        </p:nvSpPr>
        <p:spPr bwMode="auto">
          <a:xfrm rot="-5400000">
            <a:off x="5573713" y="1570037"/>
            <a:ext cx="558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118.0</a:t>
            </a:r>
            <a:endParaRPr lang="ko-KR" altLang="en-US" sz="1200"/>
          </a:p>
        </p:txBody>
      </p:sp>
      <p:sp>
        <p:nvSpPr>
          <p:cNvPr id="14346" name="TextBox 22"/>
          <p:cNvSpPr txBox="1">
            <a:spLocks noChangeArrowheads="1"/>
          </p:cNvSpPr>
          <p:nvPr/>
        </p:nvSpPr>
        <p:spPr bwMode="auto">
          <a:xfrm rot="-5400000">
            <a:off x="6788151" y="1498600"/>
            <a:ext cx="558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110.2</a:t>
            </a:r>
            <a:endParaRPr lang="ko-KR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500063" y="1571625"/>
          <a:ext cx="8428037" cy="421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1" name="ChemSketch" r:id="rId3" imgW="6672240" imgH="6672240" progId="">
                  <p:embed/>
                </p:oleObj>
              </mc:Choice>
              <mc:Fallback>
                <p:oleObj name="ChemSketch" r:id="rId3" imgW="6672240" imgH="66722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571625"/>
                        <a:ext cx="8428037" cy="421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85750" y="357188"/>
            <a:ext cx="3116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Expanded HMBC Spectrum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857250" y="928688"/>
            <a:ext cx="1143000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 rot="-5400000">
            <a:off x="7212806" y="1431132"/>
            <a:ext cx="5683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109.6</a:t>
            </a:r>
            <a:endParaRPr lang="ko-KR" altLang="en-US" sz="1200"/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 rot="-5400000">
            <a:off x="4999038" y="1287462"/>
            <a:ext cx="566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122.8</a:t>
            </a:r>
            <a:endParaRPr lang="ko-KR" altLang="en-US" sz="1200"/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 rot="-5400000">
            <a:off x="2711450" y="1289050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136.9</a:t>
            </a:r>
            <a:endParaRPr lang="ko-KR" altLang="en-US" sz="1200"/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 rot="-5400000">
            <a:off x="2211388" y="1217613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139.5</a:t>
            </a:r>
            <a:endParaRPr lang="ko-KR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~1\MYHOME\LOCALS~1\Temp\~DEST\스캔00010002.jpg"/>
          <p:cNvPicPr>
            <a:picLocks noChangeAspect="1" noChangeArrowheads="1"/>
          </p:cNvPicPr>
          <p:nvPr/>
        </p:nvPicPr>
        <p:blipFill>
          <a:blip r:embed="rId2" cstate="print"/>
          <a:srcRect l="9631" t="13428" r="6444" b="20395"/>
          <a:stretch>
            <a:fillRect/>
          </a:stretch>
        </p:blipFill>
        <p:spPr bwMode="auto">
          <a:xfrm rot="-60000">
            <a:off x="531813" y="1639888"/>
            <a:ext cx="7897812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428625" y="857250"/>
            <a:ext cx="122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</a:t>
            </a:r>
            <a:r>
              <a:rPr lang="en-US" altLang="ko-KR" baseline="-25000"/>
              <a:t>9</a:t>
            </a:r>
            <a:r>
              <a:rPr lang="en-US" altLang="ko-KR"/>
              <a:t>H</a:t>
            </a:r>
            <a:r>
              <a:rPr lang="en-US" altLang="ko-KR" baseline="-25000"/>
              <a:t>9</a:t>
            </a:r>
            <a:r>
              <a:rPr lang="en-US" altLang="ko-KR"/>
              <a:t>ClO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sp>
        <p:nvSpPr>
          <p:cNvPr id="67588" name="TextBox 5"/>
          <p:cNvSpPr txBox="1">
            <a:spLocks noChangeArrowheads="1"/>
          </p:cNvSpPr>
          <p:nvPr/>
        </p:nvSpPr>
        <p:spPr bwMode="auto">
          <a:xfrm>
            <a:off x="1785938" y="857250"/>
            <a:ext cx="1465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MW=184.62</a:t>
            </a:r>
            <a:endParaRPr lang="ko-KR" altLang="en-US"/>
          </a:p>
        </p:txBody>
      </p:sp>
      <p:sp>
        <p:nvSpPr>
          <p:cNvPr id="67589" name="TextBox 6"/>
          <p:cNvSpPr txBox="1">
            <a:spLocks noChangeArrowheads="1"/>
          </p:cNvSpPr>
          <p:nvPr/>
        </p:nvSpPr>
        <p:spPr bwMode="auto">
          <a:xfrm>
            <a:off x="214313" y="357188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Problem </a:t>
            </a:r>
            <a:r>
              <a:rPr lang="en-US" altLang="ko-KR" smtClean="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endParaRPr lang="ko-KR" altLang="en-US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67590" name="TextBox 7"/>
          <p:cNvSpPr txBox="1">
            <a:spLocks noChangeArrowheads="1"/>
          </p:cNvSpPr>
          <p:nvPr/>
        </p:nvSpPr>
        <p:spPr bwMode="auto">
          <a:xfrm>
            <a:off x="357188" y="1571625"/>
            <a:ext cx="1017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NMR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1042988" y="1268413"/>
            <a:ext cx="3771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</a:rPr>
              <a:t>Degrees of unsaturation = 9 – 9/2 + 1-1/2 =10</a:t>
            </a:r>
          </a:p>
        </p:txBody>
      </p:sp>
      <p:sp>
        <p:nvSpPr>
          <p:cNvPr id="67592" name="Text Box 10"/>
          <p:cNvSpPr txBox="1">
            <a:spLocks noChangeArrowheads="1"/>
          </p:cNvSpPr>
          <p:nvPr/>
        </p:nvSpPr>
        <p:spPr bwMode="auto">
          <a:xfrm>
            <a:off x="468313" y="20605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7.22</a:t>
            </a:r>
          </a:p>
        </p:txBody>
      </p:sp>
      <p:sp>
        <p:nvSpPr>
          <p:cNvPr id="67593" name="Text Box 11"/>
          <p:cNvSpPr txBox="1">
            <a:spLocks noChangeArrowheads="1"/>
          </p:cNvSpPr>
          <p:nvPr/>
        </p:nvSpPr>
        <p:spPr bwMode="auto">
          <a:xfrm>
            <a:off x="1403350" y="18446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6.85</a:t>
            </a:r>
          </a:p>
        </p:txBody>
      </p:sp>
      <p:sp>
        <p:nvSpPr>
          <p:cNvPr id="67594" name="Text Box 12"/>
          <p:cNvSpPr txBox="1">
            <a:spLocks noChangeArrowheads="1"/>
          </p:cNvSpPr>
          <p:nvPr/>
        </p:nvSpPr>
        <p:spPr bwMode="auto">
          <a:xfrm>
            <a:off x="5219700" y="30686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4.20</a:t>
            </a:r>
          </a:p>
        </p:txBody>
      </p:sp>
      <p:sp>
        <p:nvSpPr>
          <p:cNvPr id="67595" name="Text Box 13"/>
          <p:cNvSpPr txBox="1">
            <a:spLocks noChangeArrowheads="1"/>
          </p:cNvSpPr>
          <p:nvPr/>
        </p:nvSpPr>
        <p:spPr bwMode="auto">
          <a:xfrm>
            <a:off x="6011863" y="30686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3.90</a:t>
            </a:r>
          </a:p>
        </p:txBody>
      </p:sp>
      <p:sp>
        <p:nvSpPr>
          <p:cNvPr id="67596" name="Text Box 14"/>
          <p:cNvSpPr txBox="1">
            <a:spLocks noChangeArrowheads="1"/>
          </p:cNvSpPr>
          <p:nvPr/>
        </p:nvSpPr>
        <p:spPr bwMode="auto">
          <a:xfrm>
            <a:off x="6804025" y="32131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3.34</a:t>
            </a:r>
          </a:p>
        </p:txBody>
      </p:sp>
      <p:sp>
        <p:nvSpPr>
          <p:cNvPr id="67597" name="Text Box 15"/>
          <p:cNvSpPr txBox="1">
            <a:spLocks noChangeArrowheads="1"/>
          </p:cNvSpPr>
          <p:nvPr/>
        </p:nvSpPr>
        <p:spPr bwMode="auto">
          <a:xfrm>
            <a:off x="7451725" y="29241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2.90</a:t>
            </a:r>
          </a:p>
        </p:txBody>
      </p:sp>
      <p:sp>
        <p:nvSpPr>
          <p:cNvPr id="67598" name="Text Box 16"/>
          <p:cNvSpPr txBox="1">
            <a:spLocks noChangeArrowheads="1"/>
          </p:cNvSpPr>
          <p:nvPr/>
        </p:nvSpPr>
        <p:spPr bwMode="auto">
          <a:xfrm>
            <a:off x="7885113" y="29972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2.75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MYHOME\My Documents\스캔.tif"/>
          <p:cNvPicPr>
            <a:picLocks noChangeAspect="1" noChangeArrowheads="1"/>
          </p:cNvPicPr>
          <p:nvPr/>
        </p:nvPicPr>
        <p:blipFill>
          <a:blip r:embed="rId2" cstate="print"/>
          <a:srcRect l="34117" t="10397" r="4472" b="58664"/>
          <a:stretch>
            <a:fillRect/>
          </a:stretch>
        </p:blipFill>
        <p:spPr bwMode="auto">
          <a:xfrm>
            <a:off x="500063" y="1071563"/>
            <a:ext cx="8215312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4500563" y="6308725"/>
            <a:ext cx="419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* The</a:t>
            </a:r>
            <a:r>
              <a:rPr lang="ko-KR" altLang="en-US">
                <a:latin typeface="Arial" charset="0"/>
                <a:cs typeface="Arial" charset="0"/>
              </a:rPr>
              <a:t> </a:t>
            </a:r>
            <a:r>
              <a:rPr lang="en-US" altLang="ko-KR">
                <a:latin typeface="Arial" charset="0"/>
                <a:cs typeface="Arial" charset="0"/>
              </a:rPr>
              <a:t>carbon signal at 157.0 ppm is lost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357188" y="500063"/>
            <a:ext cx="1101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13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C NMR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~1\MYHOME\LOCALS~1\Temp\~DEST\스캔00010001.jpg"/>
          <p:cNvPicPr>
            <a:picLocks noChangeAspect="1" noChangeArrowheads="1"/>
          </p:cNvPicPr>
          <p:nvPr/>
        </p:nvPicPr>
        <p:blipFill>
          <a:blip r:embed="rId2" cstate="print"/>
          <a:srcRect l="5113" t="11249" r="30905" b="54845"/>
          <a:stretch>
            <a:fillRect/>
          </a:stretch>
        </p:blipFill>
        <p:spPr bwMode="auto">
          <a:xfrm rot="-60000">
            <a:off x="479425" y="695325"/>
            <a:ext cx="81184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357188" y="500063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HMQC 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051050" y="549275"/>
            <a:ext cx="56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129.4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987675" y="549275"/>
            <a:ext cx="56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115.9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372225" y="90805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69.0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740650" y="9810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50.0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8101013" y="90805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44.6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50825" y="558958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7.22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179388" y="53006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6.85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755650" y="31416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4.20</a:t>
            </a: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755650" y="28527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3.90</a:t>
            </a:r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900113" y="24209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3.34</a:t>
            </a: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684213" y="20605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2.90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684213" y="18446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2.75</a:t>
            </a: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>
            <a:off x="2195513" y="2924175"/>
            <a:ext cx="4464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>
            <a:off x="2195513" y="3213100"/>
            <a:ext cx="4464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0" name="Line 18"/>
          <p:cNvSpPr>
            <a:spLocks noChangeShapeType="1"/>
          </p:cNvSpPr>
          <p:nvPr/>
        </p:nvSpPr>
        <p:spPr bwMode="auto">
          <a:xfrm flipH="1" flipV="1">
            <a:off x="6597650" y="1846263"/>
            <a:ext cx="2540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1" name="Text Box 19"/>
          <p:cNvSpPr txBox="1">
            <a:spLocks noChangeArrowheads="1"/>
          </p:cNvSpPr>
          <p:nvPr/>
        </p:nvSpPr>
        <p:spPr bwMode="auto">
          <a:xfrm>
            <a:off x="5435600" y="4437063"/>
            <a:ext cx="14541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129.4 - 7.22</a:t>
            </a:r>
          </a:p>
          <a:p>
            <a:r>
              <a:rPr lang="en-US" altLang="ko-KR" sz="1200" b="1">
                <a:latin typeface="Arial" charset="0"/>
              </a:rPr>
              <a:t>115.9 – 6.85</a:t>
            </a:r>
          </a:p>
          <a:p>
            <a:r>
              <a:rPr lang="en-US" altLang="ko-KR" sz="1200" b="1">
                <a:latin typeface="Arial" charset="0"/>
              </a:rPr>
              <a:t>  69.0 – 3.90 / 4.20</a:t>
            </a:r>
          </a:p>
          <a:p>
            <a:r>
              <a:rPr lang="en-US" altLang="ko-KR" sz="1200" b="1">
                <a:latin typeface="Arial" charset="0"/>
              </a:rPr>
              <a:t>  50.0 – 3.34</a:t>
            </a:r>
          </a:p>
          <a:p>
            <a:r>
              <a:rPr lang="en-US" altLang="ko-KR" sz="1200" b="1">
                <a:latin typeface="Arial" charset="0"/>
              </a:rPr>
              <a:t>  44.6 – 2.75 / 2.90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8" grpId="0" animBg="1"/>
      <p:bldP spid="74769" grpId="0" animBg="1"/>
      <p:bldP spid="74770" grpId="0" animBg="1"/>
      <p:bldP spid="747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7239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C. Interpretation of spectra </a:t>
            </a:r>
            <a:endParaRPr lang="en-US" sz="3200" b="1" dirty="0"/>
          </a:p>
        </p:txBody>
      </p:sp>
      <p:pic>
        <p:nvPicPr>
          <p:cNvPr id="260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6096"/>
            <a:ext cx="9144000" cy="526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C:\Documents and Settings\MYHOME\My Documents\스캔.tif"/>
          <p:cNvPicPr>
            <a:picLocks noChangeAspect="1" noChangeArrowheads="1"/>
          </p:cNvPicPr>
          <p:nvPr/>
        </p:nvPicPr>
        <p:blipFill>
          <a:blip r:embed="rId3" cstate="print"/>
          <a:srcRect l="25018" t="41586" r="5611" b="4697"/>
          <a:stretch>
            <a:fillRect/>
          </a:stretch>
        </p:blipFill>
        <p:spPr bwMode="auto">
          <a:xfrm>
            <a:off x="1071563" y="285750"/>
            <a:ext cx="6072187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285750" y="428625"/>
            <a:ext cx="1144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COSY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>
            <a:off x="6704013" y="1539875"/>
            <a:ext cx="358775" cy="41116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81" name="Oval 5"/>
          <p:cNvSpPr>
            <a:spLocks noChangeArrowheads="1"/>
          </p:cNvSpPr>
          <p:nvPr/>
        </p:nvSpPr>
        <p:spPr bwMode="auto">
          <a:xfrm>
            <a:off x="6227763" y="2060575"/>
            <a:ext cx="358775" cy="79216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716463" y="5013325"/>
            <a:ext cx="1150937" cy="72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83" name="Oval 7"/>
          <p:cNvSpPr>
            <a:spLocks noChangeArrowheads="1"/>
          </p:cNvSpPr>
          <p:nvPr/>
        </p:nvSpPr>
        <p:spPr bwMode="auto">
          <a:xfrm>
            <a:off x="2771775" y="5373688"/>
            <a:ext cx="358775" cy="411162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5148263" y="5229225"/>
            <a:ext cx="327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X</a:t>
            </a: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2195513" y="5013325"/>
            <a:ext cx="1081087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75786" name="Object 2"/>
          <p:cNvGraphicFramePr>
            <a:graphicFrameLocks noChangeAspect="1"/>
          </p:cNvGraphicFramePr>
          <p:nvPr/>
        </p:nvGraphicFramePr>
        <p:xfrm>
          <a:off x="250825" y="4941888"/>
          <a:ext cx="1001713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96" name="CS ChemDraw Drawing" r:id="rId4" imgW="769096" imgH="773847" progId="ChemDraw.Document.6.0">
                  <p:embed/>
                </p:oleObj>
              </mc:Choice>
              <mc:Fallback>
                <p:oleObj name="CS ChemDraw Drawing" r:id="rId4" imgW="769096" imgH="773847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941888"/>
                        <a:ext cx="1001713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6" name="Text Box 11"/>
          <p:cNvSpPr txBox="1">
            <a:spLocks noChangeArrowheads="1"/>
          </p:cNvSpPr>
          <p:nvPr/>
        </p:nvSpPr>
        <p:spPr bwMode="auto">
          <a:xfrm>
            <a:off x="107950" y="2205038"/>
            <a:ext cx="14541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129.4 - 7.22</a:t>
            </a:r>
          </a:p>
          <a:p>
            <a:r>
              <a:rPr lang="en-US" altLang="ko-KR" sz="1200" b="1">
                <a:latin typeface="Arial" charset="0"/>
              </a:rPr>
              <a:t>115.9 – 6.85</a:t>
            </a:r>
          </a:p>
          <a:p>
            <a:r>
              <a:rPr lang="en-US" altLang="ko-KR" sz="1200" b="1">
                <a:latin typeface="Arial" charset="0"/>
              </a:rPr>
              <a:t>  69.0 – 3.90 / 4.20</a:t>
            </a:r>
          </a:p>
          <a:p>
            <a:r>
              <a:rPr lang="en-US" altLang="ko-KR" sz="1200" b="1">
                <a:latin typeface="Arial" charset="0"/>
              </a:rPr>
              <a:t>  50.0 – 3.34</a:t>
            </a:r>
          </a:p>
          <a:p>
            <a:r>
              <a:rPr lang="en-US" altLang="ko-KR" sz="1200" b="1">
                <a:latin typeface="Arial" charset="0"/>
              </a:rPr>
              <a:t>  44.6 – 2.75 / 2.90</a:t>
            </a: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1187450" y="5013325"/>
            <a:ext cx="428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7.22</a:t>
            </a: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1187450" y="5661025"/>
            <a:ext cx="428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6.85</a:t>
            </a: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6443663" y="2997200"/>
            <a:ext cx="428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3.90</a:t>
            </a:r>
          </a:p>
          <a:p>
            <a:r>
              <a:rPr lang="en-US" altLang="ko-KR" sz="1000" b="1">
                <a:latin typeface="Arial" charset="0"/>
              </a:rPr>
              <a:t>4.20</a:t>
            </a: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6759575" y="3275013"/>
            <a:ext cx="428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3.34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7092950" y="2997200"/>
            <a:ext cx="428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2.75</a:t>
            </a:r>
          </a:p>
          <a:p>
            <a:r>
              <a:rPr lang="en-US" altLang="ko-KR" sz="1000" b="1">
                <a:latin typeface="Arial" charset="0"/>
              </a:rPr>
              <a:t>2.90</a:t>
            </a:r>
          </a:p>
        </p:txBody>
      </p:sp>
      <p:graphicFrame>
        <p:nvGraphicFramePr>
          <p:cNvPr id="75794" name="Object 3"/>
          <p:cNvGraphicFramePr>
            <a:graphicFrameLocks noChangeAspect="1"/>
          </p:cNvGraphicFramePr>
          <p:nvPr/>
        </p:nvGraphicFramePr>
        <p:xfrm>
          <a:off x="6011863" y="3213100"/>
          <a:ext cx="1655762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97" name="CS ChemDraw Drawing" r:id="rId6" imgW="839105" imgH="377547" progId="ChemDraw.Document.6.0">
                  <p:embed/>
                </p:oleObj>
              </mc:Choice>
              <mc:Fallback>
                <p:oleObj name="CS ChemDraw Drawing" r:id="rId6" imgW="839105" imgH="377547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213100"/>
                        <a:ext cx="1655762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nimBg="1"/>
      <p:bldP spid="75781" grpId="0" animBg="1"/>
      <p:bldP spid="75782" grpId="0" animBg="1"/>
      <p:bldP spid="75783" grpId="0" animBg="1"/>
      <p:bldP spid="75784" grpId="0"/>
      <p:bldP spid="75785" grpId="0" animBg="1"/>
      <p:bldP spid="75788" grpId="0"/>
      <p:bldP spid="75789" grpId="0"/>
      <p:bldP spid="75791" grpId="0"/>
      <p:bldP spid="75792" grpId="0"/>
      <p:bldP spid="75793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2" descr="C:\DOCUME~1\MYHOME\LOCALS~1\Temp\~DEST\스캔00010001.jpg"/>
          <p:cNvPicPr>
            <a:picLocks noChangeAspect="1" noChangeArrowheads="1"/>
          </p:cNvPicPr>
          <p:nvPr/>
        </p:nvPicPr>
        <p:blipFill>
          <a:blip r:embed="rId3" cstate="print"/>
          <a:srcRect l="4491" t="44403" r="32651" b="8772"/>
          <a:stretch>
            <a:fillRect/>
          </a:stretch>
        </p:blipFill>
        <p:spPr bwMode="auto">
          <a:xfrm>
            <a:off x="2000250" y="500063"/>
            <a:ext cx="5715000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3"/>
          <p:cNvSpPr txBox="1">
            <a:spLocks noChangeArrowheads="1"/>
          </p:cNvSpPr>
          <p:nvPr/>
        </p:nvSpPr>
        <p:spPr bwMode="auto">
          <a:xfrm>
            <a:off x="357188" y="35718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NOESY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76804" name="Object 2"/>
          <p:cNvGraphicFramePr>
            <a:graphicFrameLocks noChangeAspect="1"/>
          </p:cNvGraphicFramePr>
          <p:nvPr/>
        </p:nvGraphicFramePr>
        <p:xfrm>
          <a:off x="4643438" y="3716338"/>
          <a:ext cx="1001712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3" name="CS ChemDraw Drawing" r:id="rId4" imgW="769096" imgH="773847" progId="ChemDraw.Document.6.0">
                  <p:embed/>
                </p:oleObj>
              </mc:Choice>
              <mc:Fallback>
                <p:oleObj name="CS ChemDraw Drawing" r:id="rId4" imgW="769096" imgH="773847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716338"/>
                        <a:ext cx="1001712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580063" y="3787775"/>
            <a:ext cx="428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7.22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5580063" y="4435475"/>
            <a:ext cx="428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6.85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6227763" y="4581525"/>
            <a:ext cx="428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3.90</a:t>
            </a:r>
          </a:p>
          <a:p>
            <a:r>
              <a:rPr lang="en-US" altLang="ko-KR" sz="1000" b="1">
                <a:latin typeface="Arial" charset="0"/>
              </a:rPr>
              <a:t>4.20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6877050" y="4581525"/>
            <a:ext cx="428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2.75</a:t>
            </a:r>
          </a:p>
          <a:p>
            <a:r>
              <a:rPr lang="en-US" altLang="ko-KR" sz="1000" b="1">
                <a:latin typeface="Arial" charset="0"/>
              </a:rPr>
              <a:t>2.90</a:t>
            </a:r>
          </a:p>
        </p:txBody>
      </p:sp>
      <p:graphicFrame>
        <p:nvGraphicFramePr>
          <p:cNvPr id="76809" name="Object 3"/>
          <p:cNvGraphicFramePr>
            <a:graphicFrameLocks noChangeAspect="1"/>
          </p:cNvGraphicFramePr>
          <p:nvPr/>
        </p:nvGraphicFramePr>
        <p:xfrm>
          <a:off x="5795963" y="4797425"/>
          <a:ext cx="1655762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4" name="CS ChemDraw Drawing" r:id="rId6" imgW="839105" imgH="377547" progId="ChemDraw.Document.6.0">
                  <p:embed/>
                </p:oleObj>
              </mc:Choice>
              <mc:Fallback>
                <p:oleObj name="CS ChemDraw Drawing" r:id="rId6" imgW="839105" imgH="377547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797425"/>
                        <a:ext cx="1655762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6543675" y="4859338"/>
            <a:ext cx="428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latin typeface="Arial" charset="0"/>
              </a:rPr>
              <a:t>3.34</a:t>
            </a:r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5940425" y="4581525"/>
            <a:ext cx="2889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6812" name="Object 4"/>
          <p:cNvGraphicFramePr>
            <a:graphicFrameLocks noChangeAspect="1"/>
          </p:cNvGraphicFramePr>
          <p:nvPr/>
        </p:nvGraphicFramePr>
        <p:xfrm>
          <a:off x="325438" y="2566988"/>
          <a:ext cx="15906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5" name="CS ChemDraw Drawing" r:id="rId8" imgW="1461183" imgH="624661" progId="ChemDraw.Document.6.0">
                  <p:embed/>
                </p:oleObj>
              </mc:Choice>
              <mc:Fallback>
                <p:oleObj name="CS ChemDraw Drawing" r:id="rId8" imgW="1461183" imgH="624661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2566988"/>
                        <a:ext cx="15906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3" name="TextBox 3"/>
          <p:cNvSpPr txBox="1">
            <a:spLocks noChangeArrowheads="1"/>
          </p:cNvSpPr>
          <p:nvPr/>
        </p:nvSpPr>
        <p:spPr bwMode="auto">
          <a:xfrm>
            <a:off x="428625" y="857250"/>
            <a:ext cx="122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</a:t>
            </a:r>
            <a:r>
              <a:rPr lang="en-US" altLang="ko-KR" baseline="-25000"/>
              <a:t>9</a:t>
            </a:r>
            <a:r>
              <a:rPr lang="en-US" altLang="ko-KR"/>
              <a:t>H</a:t>
            </a:r>
            <a:r>
              <a:rPr lang="en-US" altLang="ko-KR" baseline="-25000"/>
              <a:t>9</a:t>
            </a:r>
            <a:r>
              <a:rPr lang="en-US" altLang="ko-KR"/>
              <a:t>ClO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graphicFrame>
        <p:nvGraphicFramePr>
          <p:cNvPr id="76815" name="Object 5"/>
          <p:cNvGraphicFramePr>
            <a:graphicFrameLocks noChangeAspect="1"/>
          </p:cNvGraphicFramePr>
          <p:nvPr/>
        </p:nvGraphicFramePr>
        <p:xfrm>
          <a:off x="325438" y="3570288"/>
          <a:ext cx="1697037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6" name="CS ChemDraw Drawing" r:id="rId10" imgW="1496187" imgH="645914" progId="ChemDraw.Document.6.0">
                  <p:embed/>
                </p:oleObj>
              </mc:Choice>
              <mc:Fallback>
                <p:oleObj name="CS ChemDraw Drawing" r:id="rId10" imgW="1496187" imgH="645914" progId="ChemDraw.Document.6.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3570288"/>
                        <a:ext cx="1697037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17" name="Object 6"/>
          <p:cNvGraphicFramePr>
            <a:graphicFrameLocks noChangeAspect="1"/>
          </p:cNvGraphicFramePr>
          <p:nvPr/>
        </p:nvGraphicFramePr>
        <p:xfrm>
          <a:off x="395288" y="4941888"/>
          <a:ext cx="1439862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7" name="CS ChemDraw Drawing" r:id="rId12" imgW="1289161" imgH="661333" progId="ChemDraw.Document.6.0">
                  <p:embed/>
                </p:oleObj>
              </mc:Choice>
              <mc:Fallback>
                <p:oleObj name="CS ChemDraw Drawing" r:id="rId12" imgW="1289161" imgH="661333" progId="ChemDraw.Document.6.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941888"/>
                        <a:ext cx="1439862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18" name="Line 18"/>
          <p:cNvSpPr>
            <a:spLocks noChangeShapeType="1"/>
          </p:cNvSpPr>
          <p:nvPr/>
        </p:nvSpPr>
        <p:spPr bwMode="auto">
          <a:xfrm>
            <a:off x="971550" y="32131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19" name="Line 19"/>
          <p:cNvSpPr>
            <a:spLocks noChangeShapeType="1"/>
          </p:cNvSpPr>
          <p:nvPr/>
        </p:nvSpPr>
        <p:spPr bwMode="auto">
          <a:xfrm>
            <a:off x="971550" y="44370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20" name="TextBox 3"/>
          <p:cNvSpPr txBox="1">
            <a:spLocks noChangeArrowheads="1"/>
          </p:cNvSpPr>
          <p:nvPr/>
        </p:nvSpPr>
        <p:spPr bwMode="auto">
          <a:xfrm>
            <a:off x="1042988" y="3213100"/>
            <a:ext cx="938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</a:rPr>
              <a:t>C</a:t>
            </a:r>
            <a:r>
              <a:rPr lang="en-US" altLang="ko-KR" sz="1400" baseline="-25000">
                <a:latin typeface="Arial" charset="0"/>
              </a:rPr>
              <a:t>9</a:t>
            </a:r>
            <a:r>
              <a:rPr lang="en-US" altLang="ko-KR" sz="1400">
                <a:latin typeface="Arial" charset="0"/>
              </a:rPr>
              <a:t>H</a:t>
            </a:r>
            <a:r>
              <a:rPr lang="en-US" altLang="ko-KR" sz="1400" baseline="-25000">
                <a:latin typeface="Arial" charset="0"/>
              </a:rPr>
              <a:t>9</a:t>
            </a:r>
            <a:r>
              <a:rPr lang="en-US" altLang="ko-KR" sz="1400">
                <a:latin typeface="Arial" charset="0"/>
              </a:rPr>
              <a:t>ClO</a:t>
            </a:r>
            <a:r>
              <a:rPr lang="en-US" altLang="ko-KR" sz="1400" baseline="-25000">
                <a:latin typeface="Arial" charset="0"/>
              </a:rPr>
              <a:t>2</a:t>
            </a:r>
            <a:endParaRPr lang="ko-KR" altLang="en-US" sz="1400" baseline="-25000">
              <a:latin typeface="Arial" charset="0"/>
            </a:endParaRPr>
          </a:p>
        </p:txBody>
      </p:sp>
      <p:sp>
        <p:nvSpPr>
          <p:cNvPr id="76822" name="TextBox 3"/>
          <p:cNvSpPr txBox="1">
            <a:spLocks noChangeArrowheads="1"/>
          </p:cNvSpPr>
          <p:nvPr/>
        </p:nvSpPr>
        <p:spPr bwMode="auto">
          <a:xfrm>
            <a:off x="1042988" y="4437063"/>
            <a:ext cx="938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</a:rPr>
              <a:t>C</a:t>
            </a:r>
            <a:r>
              <a:rPr lang="en-US" altLang="ko-KR" sz="1400" baseline="-25000">
                <a:latin typeface="Arial" charset="0"/>
              </a:rPr>
              <a:t>9</a:t>
            </a:r>
            <a:r>
              <a:rPr lang="en-US" altLang="ko-KR" sz="1400">
                <a:latin typeface="Arial" charset="0"/>
              </a:rPr>
              <a:t>H</a:t>
            </a:r>
            <a:r>
              <a:rPr lang="en-US" altLang="ko-KR" sz="1400" baseline="-25000">
                <a:latin typeface="Arial" charset="0"/>
              </a:rPr>
              <a:t>9</a:t>
            </a:r>
            <a:r>
              <a:rPr lang="en-US" altLang="ko-KR" sz="1400">
                <a:latin typeface="Arial" charset="0"/>
              </a:rPr>
              <a:t>ClO</a:t>
            </a:r>
            <a:r>
              <a:rPr lang="en-US" altLang="ko-KR" sz="1400" baseline="-25000">
                <a:latin typeface="Arial" charset="0"/>
              </a:rPr>
              <a:t>2</a:t>
            </a:r>
            <a:endParaRPr lang="ko-KR" altLang="en-US" sz="1400" baseline="-25000">
              <a:latin typeface="Arial" charset="0"/>
            </a:endParaRPr>
          </a:p>
        </p:txBody>
      </p:sp>
      <p:sp>
        <p:nvSpPr>
          <p:cNvPr id="76823" name="Rectangle 23"/>
          <p:cNvSpPr>
            <a:spLocks noChangeArrowheads="1"/>
          </p:cNvSpPr>
          <p:nvPr/>
        </p:nvSpPr>
        <p:spPr bwMode="auto">
          <a:xfrm>
            <a:off x="179388" y="4868863"/>
            <a:ext cx="1871662" cy="936625"/>
          </a:xfrm>
          <a:prstGeom prst="rect">
            <a:avLst/>
          </a:prstGeom>
          <a:noFill/>
          <a:ln w="2857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/>
      <p:bldP spid="76806" grpId="0"/>
      <p:bldP spid="76807" grpId="0"/>
      <p:bldP spid="76808" grpId="0"/>
      <p:bldP spid="76810" grpId="0"/>
      <p:bldP spid="76811" grpId="0" animBg="1"/>
      <p:bldP spid="76818" grpId="0" animBg="1"/>
      <p:bldP spid="76819" grpId="0" animBg="1"/>
      <p:bldP spid="76820" grpId="0"/>
      <p:bldP spid="76822" grpId="0"/>
      <p:bldP spid="76823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C:\DOCUME~1\MYHOME\LOCALS~1\Temp\~DEST\스캔00020001.jpg"/>
          <p:cNvPicPr>
            <a:picLocks noChangeAspect="1" noChangeArrowheads="1"/>
          </p:cNvPicPr>
          <p:nvPr/>
        </p:nvPicPr>
        <p:blipFill>
          <a:blip r:embed="rId2" cstate="print"/>
          <a:srcRect r="5635" b="17065"/>
          <a:stretch>
            <a:fillRect/>
          </a:stretch>
        </p:blipFill>
        <p:spPr bwMode="auto">
          <a:xfrm>
            <a:off x="0" y="1857375"/>
            <a:ext cx="87804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571500" y="1714500"/>
            <a:ext cx="1049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</a:t>
            </a:r>
            <a:r>
              <a:rPr lang="en-US" altLang="ko-KR" baseline="-25000"/>
              <a:t>7</a:t>
            </a:r>
            <a:r>
              <a:rPr lang="en-US" altLang="ko-KR"/>
              <a:t>H</a:t>
            </a:r>
            <a:r>
              <a:rPr lang="en-US" altLang="ko-KR" baseline="-25000"/>
              <a:t>12</a:t>
            </a:r>
            <a:r>
              <a:rPr lang="en-US" altLang="ko-KR"/>
              <a:t>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428625" y="500063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Problem 2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285750" y="1143000"/>
            <a:ext cx="1017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NMR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84213" y="37163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6.15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2411413" y="34290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4.90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2843213" y="37893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4.68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4067175" y="36449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3.79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4572000" y="37163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3.50</a:t>
            </a:r>
          </a:p>
        </p:txBody>
      </p:sp>
      <p:sp>
        <p:nvSpPr>
          <p:cNvPr id="70667" name="Text Box 12"/>
          <p:cNvSpPr txBox="1">
            <a:spLocks noChangeArrowheads="1"/>
          </p:cNvSpPr>
          <p:nvPr/>
        </p:nvSpPr>
        <p:spPr bwMode="auto">
          <a:xfrm>
            <a:off x="6516688" y="38608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2.07</a:t>
            </a:r>
          </a:p>
        </p:txBody>
      </p:sp>
      <p:sp>
        <p:nvSpPr>
          <p:cNvPr id="70668" name="Text Box 13"/>
          <p:cNvSpPr txBox="1">
            <a:spLocks noChangeArrowheads="1"/>
          </p:cNvSpPr>
          <p:nvPr/>
        </p:nvSpPr>
        <p:spPr bwMode="auto">
          <a:xfrm>
            <a:off x="6877050" y="38608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1.86</a:t>
            </a:r>
          </a:p>
        </p:txBody>
      </p:sp>
      <p:sp>
        <p:nvSpPr>
          <p:cNvPr id="70669" name="Text Box 14"/>
          <p:cNvSpPr txBox="1">
            <a:spLocks noChangeArrowheads="1"/>
          </p:cNvSpPr>
          <p:nvPr/>
        </p:nvSpPr>
        <p:spPr bwMode="auto">
          <a:xfrm>
            <a:off x="7092950" y="35004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1.76</a:t>
            </a:r>
          </a:p>
        </p:txBody>
      </p:sp>
      <p:sp>
        <p:nvSpPr>
          <p:cNvPr id="70670" name="Text Box 15"/>
          <p:cNvSpPr txBox="1">
            <a:spLocks noChangeArrowheads="1"/>
          </p:cNvSpPr>
          <p:nvPr/>
        </p:nvSpPr>
        <p:spPr bwMode="auto">
          <a:xfrm>
            <a:off x="7956550" y="18446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1.16</a:t>
            </a:r>
          </a:p>
        </p:txBody>
      </p:sp>
      <p:sp>
        <p:nvSpPr>
          <p:cNvPr id="70671" name="Text Box 16"/>
          <p:cNvSpPr txBox="1">
            <a:spLocks noChangeArrowheads="1"/>
          </p:cNvSpPr>
          <p:nvPr/>
        </p:nvSpPr>
        <p:spPr bwMode="auto">
          <a:xfrm>
            <a:off x="1763713" y="1628775"/>
            <a:ext cx="3467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</a:rPr>
              <a:t>Degrees of unsaturation = 7 – 12/2 + 1 =2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C:\DOCUME~1\MYHOME\LOCALS~1\Temp\~DEST\스캔00020002.jpg"/>
          <p:cNvPicPr>
            <a:picLocks noChangeAspect="1" noChangeArrowheads="1"/>
          </p:cNvPicPr>
          <p:nvPr/>
        </p:nvPicPr>
        <p:blipFill>
          <a:blip r:embed="rId2" cstate="print"/>
          <a:srcRect t="11267" r="34203" b="57532"/>
          <a:stretch>
            <a:fillRect/>
          </a:stretch>
        </p:blipFill>
        <p:spPr bwMode="auto">
          <a:xfrm>
            <a:off x="285750" y="1071563"/>
            <a:ext cx="82867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357188" y="714375"/>
            <a:ext cx="1101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13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C NMR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~1\MYHOME\LOCALS~1\Temp\~DEST\스캔00020003.jpg"/>
          <p:cNvPicPr>
            <a:picLocks noChangeAspect="1" noChangeArrowheads="1"/>
          </p:cNvPicPr>
          <p:nvPr/>
        </p:nvPicPr>
        <p:blipFill>
          <a:blip r:embed="rId2" cstate="print"/>
          <a:srcRect l="12839" t="10400" r="11641" b="49130"/>
          <a:stretch>
            <a:fillRect/>
          </a:stretch>
        </p:blipFill>
        <p:spPr bwMode="auto">
          <a:xfrm>
            <a:off x="714375" y="1000125"/>
            <a:ext cx="8001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428625" y="714375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HSQC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411413" y="1268413"/>
            <a:ext cx="563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140.4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851275" y="1341438"/>
            <a:ext cx="5635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101.1</a:t>
            </a:r>
          </a:p>
        </p:txBody>
      </p:sp>
      <p:sp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5867400" y="13414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63.5</a:t>
            </a:r>
          </a:p>
        </p:txBody>
      </p:sp>
      <p:sp>
        <p:nvSpPr>
          <p:cNvPr id="72711" name="Text Box 8"/>
          <p:cNvSpPr txBox="1">
            <a:spLocks noChangeArrowheads="1"/>
          </p:cNvSpPr>
          <p:nvPr/>
        </p:nvSpPr>
        <p:spPr bwMode="auto">
          <a:xfrm>
            <a:off x="7451725" y="9810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26.8</a:t>
            </a:r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7885113" y="126841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16.3</a:t>
            </a:r>
          </a:p>
        </p:txBody>
      </p:sp>
      <p:sp>
        <p:nvSpPr>
          <p:cNvPr id="72713" name="Text Box 10"/>
          <p:cNvSpPr txBox="1">
            <a:spLocks noChangeArrowheads="1"/>
          </p:cNvSpPr>
          <p:nvPr/>
        </p:nvSpPr>
        <p:spPr bwMode="auto">
          <a:xfrm>
            <a:off x="8316913" y="148431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15.0</a:t>
            </a:r>
          </a:p>
        </p:txBody>
      </p:sp>
      <p:sp>
        <p:nvSpPr>
          <p:cNvPr id="72714" name="Text Box 11"/>
          <p:cNvSpPr txBox="1">
            <a:spLocks noChangeArrowheads="1"/>
          </p:cNvSpPr>
          <p:nvPr/>
        </p:nvSpPr>
        <p:spPr bwMode="auto">
          <a:xfrm>
            <a:off x="4500563" y="126841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96.7</a:t>
            </a:r>
          </a:p>
        </p:txBody>
      </p:sp>
      <p:sp>
        <p:nvSpPr>
          <p:cNvPr id="72715" name="Text Box 12"/>
          <p:cNvSpPr txBox="1">
            <a:spLocks noChangeArrowheads="1"/>
          </p:cNvSpPr>
          <p:nvPr/>
        </p:nvSpPr>
        <p:spPr bwMode="auto">
          <a:xfrm>
            <a:off x="1331913" y="580548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6.15</a:t>
            </a:r>
          </a:p>
        </p:txBody>
      </p:sp>
      <p:sp>
        <p:nvSpPr>
          <p:cNvPr id="72716" name="Text Box 13"/>
          <p:cNvSpPr txBox="1">
            <a:spLocks noChangeArrowheads="1"/>
          </p:cNvSpPr>
          <p:nvPr/>
        </p:nvSpPr>
        <p:spPr bwMode="auto">
          <a:xfrm>
            <a:off x="1187450" y="494188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4.90</a:t>
            </a:r>
          </a:p>
        </p:txBody>
      </p:sp>
      <p:sp>
        <p:nvSpPr>
          <p:cNvPr id="72717" name="Text Box 14"/>
          <p:cNvSpPr txBox="1">
            <a:spLocks noChangeArrowheads="1"/>
          </p:cNvSpPr>
          <p:nvPr/>
        </p:nvSpPr>
        <p:spPr bwMode="auto">
          <a:xfrm>
            <a:off x="1331913" y="47244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4.68</a:t>
            </a:r>
          </a:p>
        </p:txBody>
      </p:sp>
      <p:sp>
        <p:nvSpPr>
          <p:cNvPr id="72718" name="Text Box 15"/>
          <p:cNvSpPr txBox="1">
            <a:spLocks noChangeArrowheads="1"/>
          </p:cNvSpPr>
          <p:nvPr/>
        </p:nvSpPr>
        <p:spPr bwMode="auto">
          <a:xfrm>
            <a:off x="1322388" y="418465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3.79</a:t>
            </a:r>
          </a:p>
        </p:txBody>
      </p:sp>
      <p:sp>
        <p:nvSpPr>
          <p:cNvPr id="72719" name="Text Box 16"/>
          <p:cNvSpPr txBox="1">
            <a:spLocks noChangeArrowheads="1"/>
          </p:cNvSpPr>
          <p:nvPr/>
        </p:nvSpPr>
        <p:spPr bwMode="auto">
          <a:xfrm>
            <a:off x="1339850" y="397668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3.50</a:t>
            </a:r>
          </a:p>
        </p:txBody>
      </p:sp>
      <p:sp>
        <p:nvSpPr>
          <p:cNvPr id="72720" name="Text Box 17"/>
          <p:cNvSpPr txBox="1">
            <a:spLocks noChangeArrowheads="1"/>
          </p:cNvSpPr>
          <p:nvPr/>
        </p:nvSpPr>
        <p:spPr bwMode="auto">
          <a:xfrm>
            <a:off x="1412875" y="301625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2.07</a:t>
            </a:r>
          </a:p>
        </p:txBody>
      </p:sp>
      <p:sp>
        <p:nvSpPr>
          <p:cNvPr id="72721" name="Text Box 18"/>
          <p:cNvSpPr txBox="1">
            <a:spLocks noChangeArrowheads="1"/>
          </p:cNvSpPr>
          <p:nvPr/>
        </p:nvSpPr>
        <p:spPr bwMode="auto">
          <a:xfrm>
            <a:off x="1403350" y="28702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1.86</a:t>
            </a:r>
          </a:p>
        </p:txBody>
      </p:sp>
      <p:sp>
        <p:nvSpPr>
          <p:cNvPr id="72722" name="Text Box 19"/>
          <p:cNvSpPr txBox="1">
            <a:spLocks noChangeArrowheads="1"/>
          </p:cNvSpPr>
          <p:nvPr/>
        </p:nvSpPr>
        <p:spPr bwMode="auto">
          <a:xfrm>
            <a:off x="1258888" y="27082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1.76</a:t>
            </a:r>
          </a:p>
        </p:txBody>
      </p:sp>
      <p:sp>
        <p:nvSpPr>
          <p:cNvPr id="72723" name="Text Box 21"/>
          <p:cNvSpPr txBox="1">
            <a:spLocks noChangeArrowheads="1"/>
          </p:cNvSpPr>
          <p:nvPr/>
        </p:nvSpPr>
        <p:spPr bwMode="auto">
          <a:xfrm>
            <a:off x="684213" y="22764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1.16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6443663" y="4508500"/>
            <a:ext cx="14541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140.4 – 6.15</a:t>
            </a:r>
          </a:p>
          <a:p>
            <a:r>
              <a:rPr lang="en-US" altLang="ko-KR" sz="1200" b="1">
                <a:latin typeface="Arial" charset="0"/>
              </a:rPr>
              <a:t>101.1 – 4.68</a:t>
            </a:r>
          </a:p>
          <a:p>
            <a:r>
              <a:rPr lang="en-US" altLang="ko-KR" sz="1200" b="1">
                <a:latin typeface="Arial" charset="0"/>
              </a:rPr>
              <a:t>  96.7 – 4.90</a:t>
            </a:r>
          </a:p>
          <a:p>
            <a:r>
              <a:rPr lang="en-US" altLang="ko-KR" sz="1200" b="1">
                <a:latin typeface="Arial" charset="0"/>
              </a:rPr>
              <a:t>  63.5 – 3.50 / 3.79</a:t>
            </a:r>
          </a:p>
          <a:p>
            <a:r>
              <a:rPr lang="en-US" altLang="ko-KR" sz="1200" b="1">
                <a:latin typeface="Arial" charset="0"/>
              </a:rPr>
              <a:t>  26.8 – 1.76 (CH</a:t>
            </a:r>
            <a:r>
              <a:rPr lang="en-US" altLang="ko-KR" sz="1200" b="1" baseline="-25000">
                <a:latin typeface="Arial" charset="0"/>
              </a:rPr>
              <a:t>2</a:t>
            </a:r>
            <a:r>
              <a:rPr lang="en-US" altLang="ko-KR" sz="1200" b="1">
                <a:latin typeface="Arial" charset="0"/>
              </a:rPr>
              <a:t>)</a:t>
            </a:r>
          </a:p>
          <a:p>
            <a:r>
              <a:rPr lang="en-US" altLang="ko-KR" sz="1200" b="1">
                <a:latin typeface="Arial" charset="0"/>
              </a:rPr>
              <a:t>  16.3 – 1.86 /2.07</a:t>
            </a:r>
          </a:p>
          <a:p>
            <a:r>
              <a:rPr lang="en-US" altLang="ko-KR" sz="1200" b="1">
                <a:latin typeface="Arial" charset="0"/>
              </a:rPr>
              <a:t>  15.0 – 1.16 (CH</a:t>
            </a:r>
            <a:r>
              <a:rPr lang="en-US" altLang="ko-KR" sz="1200" b="1" baseline="-25000">
                <a:latin typeface="Arial" charset="0"/>
              </a:rPr>
              <a:t>3</a:t>
            </a:r>
            <a:r>
              <a:rPr lang="en-US" altLang="ko-KR" sz="1200" b="1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4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C:\DOCUME~1\MYHOME\LOCALS~1\Temp\~DEST\스캔00020002.jpg"/>
          <p:cNvPicPr>
            <a:picLocks noChangeAspect="1" noChangeArrowheads="1"/>
          </p:cNvPicPr>
          <p:nvPr/>
        </p:nvPicPr>
        <p:blipFill>
          <a:blip r:embed="rId3" cstate="print"/>
          <a:srcRect l="10052" t="42200" r="17102" b="4930"/>
          <a:stretch>
            <a:fillRect/>
          </a:stretch>
        </p:blipFill>
        <p:spPr bwMode="auto">
          <a:xfrm>
            <a:off x="1547813" y="260350"/>
            <a:ext cx="6143625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0938" name="Object 2"/>
          <p:cNvGraphicFramePr>
            <a:graphicFrameLocks noChangeAspect="1"/>
          </p:cNvGraphicFramePr>
          <p:nvPr/>
        </p:nvGraphicFramePr>
        <p:xfrm>
          <a:off x="4643438" y="4437063"/>
          <a:ext cx="1943100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4" name="CS ChemDraw Drawing" r:id="rId4" imgW="1036129" imgH="496729" progId="ChemDraw.Document.6.0">
                  <p:embed/>
                </p:oleObj>
              </mc:Choice>
              <mc:Fallback>
                <p:oleObj name="CS ChemDraw Drawing" r:id="rId4" imgW="1036129" imgH="496729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4437063"/>
                        <a:ext cx="1943100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285750" y="428625"/>
            <a:ext cx="1144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 COSY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1763713" y="537368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6.15</a:t>
            </a: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1763713" y="42926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4.90</a:t>
            </a:r>
          </a:p>
        </p:txBody>
      </p:sp>
      <p:sp>
        <p:nvSpPr>
          <p:cNvPr id="18440" name="Text Box 6"/>
          <p:cNvSpPr txBox="1">
            <a:spLocks noChangeArrowheads="1"/>
          </p:cNvSpPr>
          <p:nvPr/>
        </p:nvSpPr>
        <p:spPr bwMode="auto">
          <a:xfrm>
            <a:off x="1763713" y="40767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4.68</a:t>
            </a:r>
          </a:p>
        </p:txBody>
      </p:sp>
      <p:sp>
        <p:nvSpPr>
          <p:cNvPr id="18441" name="Text Box 7"/>
          <p:cNvSpPr txBox="1">
            <a:spLocks noChangeArrowheads="1"/>
          </p:cNvSpPr>
          <p:nvPr/>
        </p:nvSpPr>
        <p:spPr bwMode="auto">
          <a:xfrm>
            <a:off x="1763713" y="33575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3.79</a:t>
            </a:r>
          </a:p>
        </p:txBody>
      </p:sp>
      <p:sp>
        <p:nvSpPr>
          <p:cNvPr id="18442" name="Text Box 8"/>
          <p:cNvSpPr txBox="1">
            <a:spLocks noChangeArrowheads="1"/>
          </p:cNvSpPr>
          <p:nvPr/>
        </p:nvSpPr>
        <p:spPr bwMode="auto">
          <a:xfrm>
            <a:off x="1763713" y="30686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3.50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1835150" y="170021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1.86</a:t>
            </a:r>
          </a:p>
        </p:txBody>
      </p:sp>
      <p:sp>
        <p:nvSpPr>
          <p:cNvPr id="18444" name="Text Box 10"/>
          <p:cNvSpPr txBox="1">
            <a:spLocks noChangeArrowheads="1"/>
          </p:cNvSpPr>
          <p:nvPr/>
        </p:nvSpPr>
        <p:spPr bwMode="auto">
          <a:xfrm>
            <a:off x="1763713" y="15573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1.76</a:t>
            </a:r>
          </a:p>
        </p:txBody>
      </p:sp>
      <p:sp>
        <p:nvSpPr>
          <p:cNvPr id="18445" name="Text Box 11"/>
          <p:cNvSpPr txBox="1">
            <a:spLocks noChangeArrowheads="1"/>
          </p:cNvSpPr>
          <p:nvPr/>
        </p:nvSpPr>
        <p:spPr bwMode="auto">
          <a:xfrm>
            <a:off x="1331913" y="9810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1.16</a:t>
            </a:r>
          </a:p>
        </p:txBody>
      </p:sp>
      <p:sp>
        <p:nvSpPr>
          <p:cNvPr id="18446" name="Text Box 20"/>
          <p:cNvSpPr txBox="1">
            <a:spLocks noChangeArrowheads="1"/>
          </p:cNvSpPr>
          <p:nvPr/>
        </p:nvSpPr>
        <p:spPr bwMode="auto">
          <a:xfrm>
            <a:off x="1835150" y="18446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2.07</a:t>
            </a:r>
          </a:p>
        </p:txBody>
      </p:sp>
      <p:sp>
        <p:nvSpPr>
          <p:cNvPr id="80917" name="Line 21"/>
          <p:cNvSpPr>
            <a:spLocks noChangeShapeType="1"/>
          </p:cNvSpPr>
          <p:nvPr/>
        </p:nvSpPr>
        <p:spPr bwMode="auto">
          <a:xfrm>
            <a:off x="2997200" y="4238625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18" name="Line 22"/>
          <p:cNvSpPr>
            <a:spLocks noChangeShapeType="1"/>
          </p:cNvSpPr>
          <p:nvPr/>
        </p:nvSpPr>
        <p:spPr bwMode="auto">
          <a:xfrm flipV="1">
            <a:off x="4321175" y="1773238"/>
            <a:ext cx="0" cy="244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19" name="Line 23"/>
          <p:cNvSpPr>
            <a:spLocks noChangeShapeType="1"/>
          </p:cNvSpPr>
          <p:nvPr/>
        </p:nvSpPr>
        <p:spPr bwMode="auto">
          <a:xfrm flipV="1">
            <a:off x="3014663" y="4221163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20" name="Line 24"/>
          <p:cNvSpPr>
            <a:spLocks noChangeShapeType="1"/>
          </p:cNvSpPr>
          <p:nvPr/>
        </p:nvSpPr>
        <p:spPr bwMode="auto">
          <a:xfrm>
            <a:off x="4356100" y="1773238"/>
            <a:ext cx="2438400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1" name="Line 25"/>
          <p:cNvSpPr>
            <a:spLocks noChangeShapeType="1"/>
          </p:cNvSpPr>
          <p:nvPr/>
        </p:nvSpPr>
        <p:spPr bwMode="auto">
          <a:xfrm flipV="1">
            <a:off x="6804025" y="1693863"/>
            <a:ext cx="0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22" name="Line 26"/>
          <p:cNvSpPr>
            <a:spLocks noChangeShapeType="1"/>
          </p:cNvSpPr>
          <p:nvPr/>
        </p:nvSpPr>
        <p:spPr bwMode="auto">
          <a:xfrm>
            <a:off x="7405688" y="1196975"/>
            <a:ext cx="15875" cy="2047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23" name="Line 27"/>
          <p:cNvSpPr>
            <a:spLocks noChangeShapeType="1"/>
          </p:cNvSpPr>
          <p:nvPr/>
        </p:nvSpPr>
        <p:spPr bwMode="auto">
          <a:xfrm flipH="1">
            <a:off x="5364163" y="3213100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24" name="Line 28"/>
          <p:cNvSpPr>
            <a:spLocks noChangeShapeType="1"/>
          </p:cNvSpPr>
          <p:nvPr/>
        </p:nvSpPr>
        <p:spPr bwMode="auto">
          <a:xfrm flipH="1">
            <a:off x="5351463" y="3213100"/>
            <a:ext cx="12700" cy="255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25" name="Line 29"/>
          <p:cNvSpPr>
            <a:spLocks noChangeShapeType="1"/>
          </p:cNvSpPr>
          <p:nvPr/>
        </p:nvSpPr>
        <p:spPr bwMode="auto">
          <a:xfrm>
            <a:off x="7380288" y="1196975"/>
            <a:ext cx="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26" name="Line 30"/>
          <p:cNvSpPr>
            <a:spLocks noChangeShapeType="1"/>
          </p:cNvSpPr>
          <p:nvPr/>
        </p:nvSpPr>
        <p:spPr bwMode="auto">
          <a:xfrm flipH="1">
            <a:off x="5076825" y="3500438"/>
            <a:ext cx="2303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7" name="Text Box 32"/>
          <p:cNvSpPr txBox="1">
            <a:spLocks noChangeArrowheads="1"/>
          </p:cNvSpPr>
          <p:nvPr/>
        </p:nvSpPr>
        <p:spPr bwMode="auto">
          <a:xfrm>
            <a:off x="179388" y="2133600"/>
            <a:ext cx="14541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140.4 – 6.15</a:t>
            </a:r>
          </a:p>
          <a:p>
            <a:r>
              <a:rPr lang="en-US" altLang="ko-KR" sz="1200" b="1">
                <a:latin typeface="Arial" charset="0"/>
              </a:rPr>
              <a:t>101.1 – 4.68</a:t>
            </a:r>
          </a:p>
          <a:p>
            <a:r>
              <a:rPr lang="en-US" altLang="ko-KR" sz="1200" b="1">
                <a:latin typeface="Arial" charset="0"/>
              </a:rPr>
              <a:t>  96.7 – 4.90</a:t>
            </a:r>
          </a:p>
          <a:p>
            <a:r>
              <a:rPr lang="en-US" altLang="ko-KR" sz="1200" b="1">
                <a:latin typeface="Arial" charset="0"/>
              </a:rPr>
              <a:t>  63.5 – 3.50 / 3.79</a:t>
            </a:r>
          </a:p>
          <a:p>
            <a:r>
              <a:rPr lang="en-US" altLang="ko-KR" sz="1200" b="1">
                <a:latin typeface="Arial" charset="0"/>
              </a:rPr>
              <a:t>  26.8 – 1.76 (CH</a:t>
            </a:r>
            <a:r>
              <a:rPr lang="en-US" altLang="ko-KR" sz="1200" b="1" baseline="-25000">
                <a:latin typeface="Arial" charset="0"/>
              </a:rPr>
              <a:t>2</a:t>
            </a:r>
            <a:r>
              <a:rPr lang="en-US" altLang="ko-KR" sz="1200" b="1">
                <a:latin typeface="Arial" charset="0"/>
              </a:rPr>
              <a:t>)</a:t>
            </a:r>
          </a:p>
          <a:p>
            <a:r>
              <a:rPr lang="en-US" altLang="ko-KR" sz="1200" b="1">
                <a:latin typeface="Arial" charset="0"/>
              </a:rPr>
              <a:t>  16.3 – 1.86 / 2.07</a:t>
            </a:r>
          </a:p>
          <a:p>
            <a:r>
              <a:rPr lang="en-US" altLang="ko-KR" sz="1200" b="1">
                <a:latin typeface="Arial" charset="0"/>
              </a:rPr>
              <a:t>  15.0 – 1.16 (CH</a:t>
            </a:r>
            <a:r>
              <a:rPr lang="en-US" altLang="ko-KR" sz="1200" b="1" baseline="-25000">
                <a:latin typeface="Arial" charset="0"/>
              </a:rPr>
              <a:t>3</a:t>
            </a:r>
            <a:r>
              <a:rPr lang="en-US" altLang="ko-KR" sz="1200" b="1">
                <a:latin typeface="Arial" charset="0"/>
              </a:rPr>
              <a:t>)</a:t>
            </a:r>
          </a:p>
        </p:txBody>
      </p:sp>
      <p:sp>
        <p:nvSpPr>
          <p:cNvPr id="80930" name="Text Box 34"/>
          <p:cNvSpPr txBox="1">
            <a:spLocks noChangeArrowheads="1"/>
          </p:cNvSpPr>
          <p:nvPr/>
        </p:nvSpPr>
        <p:spPr bwMode="auto">
          <a:xfrm>
            <a:off x="4500563" y="53006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6.15</a:t>
            </a:r>
          </a:p>
        </p:txBody>
      </p:sp>
      <p:sp>
        <p:nvSpPr>
          <p:cNvPr id="80931" name="Text Box 35"/>
          <p:cNvSpPr txBox="1">
            <a:spLocks noChangeArrowheads="1"/>
          </p:cNvSpPr>
          <p:nvPr/>
        </p:nvSpPr>
        <p:spPr bwMode="auto">
          <a:xfrm>
            <a:off x="5364163" y="53006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4.68</a:t>
            </a:r>
          </a:p>
        </p:txBody>
      </p:sp>
      <p:sp>
        <p:nvSpPr>
          <p:cNvPr id="80932" name="Text Box 36"/>
          <p:cNvSpPr txBox="1">
            <a:spLocks noChangeArrowheads="1"/>
          </p:cNvSpPr>
          <p:nvPr/>
        </p:nvSpPr>
        <p:spPr bwMode="auto">
          <a:xfrm>
            <a:off x="5364163" y="4365625"/>
            <a:ext cx="47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1.86</a:t>
            </a:r>
          </a:p>
          <a:p>
            <a:r>
              <a:rPr lang="en-US" altLang="ko-KR" sz="1200" b="1">
                <a:latin typeface="Arial" charset="0"/>
              </a:rPr>
              <a:t>2.07</a:t>
            </a:r>
          </a:p>
        </p:txBody>
      </p:sp>
      <p:sp>
        <p:nvSpPr>
          <p:cNvPr id="80933" name="Text Box 37"/>
          <p:cNvSpPr txBox="1">
            <a:spLocks noChangeArrowheads="1"/>
          </p:cNvSpPr>
          <p:nvPr/>
        </p:nvSpPr>
        <p:spPr bwMode="auto">
          <a:xfrm>
            <a:off x="5651500" y="501332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1.76</a:t>
            </a:r>
          </a:p>
        </p:txBody>
      </p:sp>
      <p:sp>
        <p:nvSpPr>
          <p:cNvPr id="80934" name="Line 38"/>
          <p:cNvSpPr>
            <a:spLocks noChangeShapeType="1"/>
          </p:cNvSpPr>
          <p:nvPr/>
        </p:nvSpPr>
        <p:spPr bwMode="auto">
          <a:xfrm flipV="1">
            <a:off x="4122738" y="1663700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35" name="Line 39"/>
          <p:cNvSpPr>
            <a:spLocks noChangeShapeType="1"/>
          </p:cNvSpPr>
          <p:nvPr/>
        </p:nvSpPr>
        <p:spPr bwMode="auto">
          <a:xfrm>
            <a:off x="4140200" y="1700213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37" name="Text Box 41"/>
          <p:cNvSpPr txBox="1">
            <a:spLocks noChangeArrowheads="1"/>
          </p:cNvSpPr>
          <p:nvPr/>
        </p:nvSpPr>
        <p:spPr bwMode="auto">
          <a:xfrm>
            <a:off x="5795963" y="46529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4.90</a:t>
            </a:r>
          </a:p>
        </p:txBody>
      </p:sp>
      <p:graphicFrame>
        <p:nvGraphicFramePr>
          <p:cNvPr id="80939" name="Object 3"/>
          <p:cNvGraphicFramePr>
            <a:graphicFrameLocks noChangeAspect="1"/>
          </p:cNvGraphicFramePr>
          <p:nvPr/>
        </p:nvGraphicFramePr>
        <p:xfrm>
          <a:off x="7596188" y="4581525"/>
          <a:ext cx="10080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5" name="CS ChemDraw Drawing" r:id="rId6" imgW="540568" imgH="226695" progId="ChemDraw.Document.6.0">
                  <p:embed/>
                </p:oleObj>
              </mc:Choice>
              <mc:Fallback>
                <p:oleObj name="CS ChemDraw Drawing" r:id="rId6" imgW="540568" imgH="226695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4581525"/>
                        <a:ext cx="1008062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40" name="Text Box 44"/>
          <p:cNvSpPr txBox="1">
            <a:spLocks noChangeArrowheads="1"/>
          </p:cNvSpPr>
          <p:nvPr/>
        </p:nvSpPr>
        <p:spPr bwMode="auto">
          <a:xfrm>
            <a:off x="7380288" y="48688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1.16</a:t>
            </a:r>
          </a:p>
        </p:txBody>
      </p:sp>
      <p:sp>
        <p:nvSpPr>
          <p:cNvPr id="80941" name="Text Box 45"/>
          <p:cNvSpPr txBox="1">
            <a:spLocks noChangeArrowheads="1"/>
          </p:cNvSpPr>
          <p:nvPr/>
        </p:nvSpPr>
        <p:spPr bwMode="auto">
          <a:xfrm>
            <a:off x="7740650" y="4292600"/>
            <a:ext cx="47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3.50</a:t>
            </a:r>
          </a:p>
          <a:p>
            <a:r>
              <a:rPr lang="en-US" altLang="ko-KR" sz="1200" b="1">
                <a:latin typeface="Arial" charset="0"/>
              </a:rPr>
              <a:t>3.79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7" grpId="0" animBg="1"/>
      <p:bldP spid="80918" grpId="0" animBg="1"/>
      <p:bldP spid="80919" grpId="0" animBg="1"/>
      <p:bldP spid="80920" grpId="0" animBg="1"/>
      <p:bldP spid="80922" grpId="0" animBg="1"/>
      <p:bldP spid="80923" grpId="0" animBg="1"/>
      <p:bldP spid="80924" grpId="0" animBg="1"/>
      <p:bldP spid="80925" grpId="0" animBg="1"/>
      <p:bldP spid="80926" grpId="0" animBg="1"/>
      <p:bldP spid="80930" grpId="0"/>
      <p:bldP spid="80931" grpId="0"/>
      <p:bldP spid="80932" grpId="0"/>
      <p:bldP spid="80933" grpId="0"/>
      <p:bldP spid="80934" grpId="0" animBg="1"/>
      <p:bldP spid="80935" grpId="0" animBg="1"/>
      <p:bldP spid="80937" grpId="0"/>
      <p:bldP spid="80940" grpId="0"/>
      <p:bldP spid="80941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" descr="C:\DOCUME~1\MYHOME\LOCALS~1\Temp\~DEST\스캔00020003.jpg"/>
          <p:cNvPicPr>
            <a:picLocks noChangeAspect="1" noChangeArrowheads="1"/>
          </p:cNvPicPr>
          <p:nvPr/>
        </p:nvPicPr>
        <p:blipFill>
          <a:blip r:embed="rId3" cstate="print"/>
          <a:srcRect l="14384" t="53510" r="11295" b="6021"/>
          <a:stretch>
            <a:fillRect/>
          </a:stretch>
        </p:blipFill>
        <p:spPr bwMode="auto">
          <a:xfrm>
            <a:off x="142875" y="642938"/>
            <a:ext cx="8072438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285750" y="428625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Arial" charset="0"/>
                <a:cs typeface="Arial" charset="0"/>
              </a:rPr>
              <a:t>HMBC</a:t>
            </a:r>
            <a:endParaRPr lang="ko-KR" altLang="en-US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323850" y="981075"/>
            <a:ext cx="1039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</a:t>
            </a:r>
            <a:r>
              <a:rPr lang="en-US" altLang="ko-KR" baseline="-25000"/>
              <a:t>7</a:t>
            </a:r>
            <a:r>
              <a:rPr lang="en-US" altLang="ko-KR"/>
              <a:t>H</a:t>
            </a:r>
            <a:r>
              <a:rPr lang="en-US" altLang="ko-KR" baseline="-25000"/>
              <a:t>12</a:t>
            </a:r>
            <a:r>
              <a:rPr lang="en-US" altLang="ko-KR"/>
              <a:t>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203575" y="549275"/>
          <a:ext cx="19431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69" name="CS ChemDraw Drawing" r:id="rId4" imgW="1036129" imgH="496729" progId="ChemDraw.Document.6.0">
                  <p:embed/>
                </p:oleObj>
              </mc:Choice>
              <mc:Fallback>
                <p:oleObj name="CS ChemDraw Drawing" r:id="rId4" imgW="1036129" imgH="496729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549275"/>
                        <a:ext cx="1943100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4" name="Text Box 6"/>
          <p:cNvSpPr txBox="1">
            <a:spLocks noChangeArrowheads="1"/>
          </p:cNvSpPr>
          <p:nvPr/>
        </p:nvSpPr>
        <p:spPr bwMode="auto">
          <a:xfrm>
            <a:off x="3060700" y="14128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6.15</a:t>
            </a:r>
          </a:p>
        </p:txBody>
      </p:sp>
      <p:sp>
        <p:nvSpPr>
          <p:cNvPr id="19465" name="Text Box 7"/>
          <p:cNvSpPr txBox="1">
            <a:spLocks noChangeArrowheads="1"/>
          </p:cNvSpPr>
          <p:nvPr/>
        </p:nvSpPr>
        <p:spPr bwMode="auto">
          <a:xfrm>
            <a:off x="3924300" y="14128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4.68</a:t>
            </a:r>
          </a:p>
        </p:txBody>
      </p:sp>
      <p:sp>
        <p:nvSpPr>
          <p:cNvPr id="19466" name="Text Box 8"/>
          <p:cNvSpPr txBox="1">
            <a:spLocks noChangeArrowheads="1"/>
          </p:cNvSpPr>
          <p:nvPr/>
        </p:nvSpPr>
        <p:spPr bwMode="auto">
          <a:xfrm>
            <a:off x="3924300" y="477838"/>
            <a:ext cx="47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1.86</a:t>
            </a:r>
          </a:p>
          <a:p>
            <a:r>
              <a:rPr lang="en-US" altLang="ko-KR" sz="1200" b="1">
                <a:latin typeface="Arial" charset="0"/>
              </a:rPr>
              <a:t>2.07</a:t>
            </a:r>
          </a:p>
        </p:txBody>
      </p:sp>
      <p:sp>
        <p:nvSpPr>
          <p:cNvPr id="19467" name="Text Box 9"/>
          <p:cNvSpPr txBox="1">
            <a:spLocks noChangeArrowheads="1"/>
          </p:cNvSpPr>
          <p:nvPr/>
        </p:nvSpPr>
        <p:spPr bwMode="auto">
          <a:xfrm>
            <a:off x="4211638" y="112553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1.76</a:t>
            </a:r>
          </a:p>
        </p:txBody>
      </p:sp>
      <p:sp>
        <p:nvSpPr>
          <p:cNvPr id="19468" name="Text Box 10"/>
          <p:cNvSpPr txBox="1">
            <a:spLocks noChangeArrowheads="1"/>
          </p:cNvSpPr>
          <p:nvPr/>
        </p:nvSpPr>
        <p:spPr bwMode="auto">
          <a:xfrm>
            <a:off x="4356100" y="7651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4.90</a:t>
            </a: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6156325" y="693738"/>
          <a:ext cx="10080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0" name="CS ChemDraw Drawing" r:id="rId6" imgW="540568" imgH="226695" progId="ChemDraw.Document.6.0">
                  <p:embed/>
                </p:oleObj>
              </mc:Choice>
              <mc:Fallback>
                <p:oleObj name="CS ChemDraw Drawing" r:id="rId6" imgW="540568" imgH="226695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693738"/>
                        <a:ext cx="100806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5940425" y="9810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1.16</a:t>
            </a: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6372225" y="404813"/>
            <a:ext cx="47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3.50</a:t>
            </a:r>
          </a:p>
          <a:p>
            <a:r>
              <a:rPr lang="en-US" altLang="ko-KR" sz="1200" b="1">
                <a:latin typeface="Arial" charset="0"/>
              </a:rPr>
              <a:t>3.79</a:t>
            </a:r>
          </a:p>
        </p:txBody>
      </p:sp>
      <p:sp>
        <p:nvSpPr>
          <p:cNvPr id="81934" name="Oval 14"/>
          <p:cNvSpPr>
            <a:spLocks noChangeArrowheads="1"/>
          </p:cNvSpPr>
          <p:nvPr/>
        </p:nvSpPr>
        <p:spPr bwMode="auto">
          <a:xfrm>
            <a:off x="3851275" y="3644900"/>
            <a:ext cx="433388" cy="57626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1935" name="Oval 15"/>
          <p:cNvSpPr>
            <a:spLocks noChangeArrowheads="1"/>
          </p:cNvSpPr>
          <p:nvPr/>
        </p:nvSpPr>
        <p:spPr bwMode="auto">
          <a:xfrm>
            <a:off x="7667625" y="3644900"/>
            <a:ext cx="433388" cy="57626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9473" name="Text Box 18"/>
          <p:cNvSpPr txBox="1">
            <a:spLocks noChangeArrowheads="1"/>
          </p:cNvSpPr>
          <p:nvPr/>
        </p:nvSpPr>
        <p:spPr bwMode="auto">
          <a:xfrm>
            <a:off x="107950" y="5373688"/>
            <a:ext cx="145415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140.4 – 6.15</a:t>
            </a:r>
          </a:p>
          <a:p>
            <a:r>
              <a:rPr lang="en-US" altLang="ko-KR" sz="1200" b="1">
                <a:latin typeface="Arial" charset="0"/>
              </a:rPr>
              <a:t>101.1 – 4.68</a:t>
            </a:r>
          </a:p>
          <a:p>
            <a:r>
              <a:rPr lang="en-US" altLang="ko-KR" sz="1200" b="1">
                <a:latin typeface="Arial" charset="0"/>
              </a:rPr>
              <a:t>  96.7 – 4.90</a:t>
            </a:r>
          </a:p>
          <a:p>
            <a:r>
              <a:rPr lang="en-US" altLang="ko-KR" sz="1200" b="1">
                <a:latin typeface="Arial" charset="0"/>
              </a:rPr>
              <a:t>  63.5 – 3.50 / 3.79</a:t>
            </a:r>
          </a:p>
          <a:p>
            <a:r>
              <a:rPr lang="en-US" altLang="ko-KR" sz="1200" b="1">
                <a:latin typeface="Arial" charset="0"/>
              </a:rPr>
              <a:t>  26.8 – 1.76 (CH</a:t>
            </a:r>
            <a:r>
              <a:rPr lang="en-US" altLang="ko-KR" sz="1200" b="1" baseline="-25000">
                <a:latin typeface="Arial" charset="0"/>
              </a:rPr>
              <a:t>2</a:t>
            </a:r>
            <a:r>
              <a:rPr lang="en-US" altLang="ko-KR" sz="1200" b="1">
                <a:latin typeface="Arial" charset="0"/>
              </a:rPr>
              <a:t>)</a:t>
            </a:r>
          </a:p>
          <a:p>
            <a:r>
              <a:rPr lang="en-US" altLang="ko-KR" sz="1200" b="1">
                <a:latin typeface="Arial" charset="0"/>
              </a:rPr>
              <a:t>  16.3 – 1.86 / 2.07</a:t>
            </a:r>
          </a:p>
          <a:p>
            <a:r>
              <a:rPr lang="en-US" altLang="ko-KR" sz="1200" b="1">
                <a:latin typeface="Arial" charset="0"/>
              </a:rPr>
              <a:t>  15.0 – 1.16 (CH</a:t>
            </a:r>
            <a:r>
              <a:rPr lang="en-US" altLang="ko-KR" sz="1200" b="1" baseline="-25000">
                <a:latin typeface="Arial" charset="0"/>
              </a:rPr>
              <a:t>3</a:t>
            </a:r>
            <a:r>
              <a:rPr lang="en-US" altLang="ko-KR" sz="1200" b="1">
                <a:latin typeface="Arial" charset="0"/>
              </a:rPr>
              <a:t>)</a:t>
            </a:r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3635375" y="5445125"/>
            <a:ext cx="4392613" cy="2889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V="1">
            <a:off x="3419475" y="1196975"/>
            <a:ext cx="431800" cy="2873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 flipV="1">
            <a:off x="3563938" y="908050"/>
            <a:ext cx="1152525" cy="5762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flipV="1">
            <a:off x="3419475" y="908050"/>
            <a:ext cx="720725" cy="43338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43" name="Object 4"/>
          <p:cNvGraphicFramePr>
            <a:graphicFrameLocks noChangeAspect="1"/>
          </p:cNvGraphicFramePr>
          <p:nvPr/>
        </p:nvGraphicFramePr>
        <p:xfrm>
          <a:off x="7704138" y="476250"/>
          <a:ext cx="1439862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1" name="CS ChemDraw Drawing" r:id="rId8" imgW="1042130" imgH="501313" progId="ChemDraw.Document.6.0">
                  <p:embed/>
                </p:oleObj>
              </mc:Choice>
              <mc:Fallback>
                <p:oleObj name="CS ChemDraw Drawing" r:id="rId8" imgW="1042130" imgH="501313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138" y="476250"/>
                        <a:ext cx="1439862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44" name="Line 24"/>
          <p:cNvSpPr>
            <a:spLocks noChangeShapeType="1"/>
          </p:cNvSpPr>
          <p:nvPr/>
        </p:nvSpPr>
        <p:spPr bwMode="auto">
          <a:xfrm>
            <a:off x="7308850" y="8366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45" name="Rectangle 25"/>
          <p:cNvSpPr>
            <a:spLocks noChangeArrowheads="1"/>
          </p:cNvSpPr>
          <p:nvPr/>
        </p:nvSpPr>
        <p:spPr bwMode="auto">
          <a:xfrm>
            <a:off x="7596188" y="188913"/>
            <a:ext cx="1520825" cy="1155700"/>
          </a:xfrm>
          <a:prstGeom prst="rect">
            <a:avLst/>
          </a:prstGeom>
          <a:noFill/>
          <a:ln w="2857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9480" name="Text Box 26"/>
          <p:cNvSpPr txBox="1">
            <a:spLocks noChangeArrowheads="1"/>
          </p:cNvSpPr>
          <p:nvPr/>
        </p:nvSpPr>
        <p:spPr bwMode="auto">
          <a:xfrm>
            <a:off x="179388" y="1341438"/>
            <a:ext cx="2374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</a:rPr>
              <a:t>Degrees of unsaturation = 2</a:t>
            </a:r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flipH="1">
            <a:off x="4932363" y="549275"/>
            <a:ext cx="1295400" cy="287338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flipH="1">
            <a:off x="6156325" y="620713"/>
            <a:ext cx="144463" cy="2873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4" grpId="0" animBg="1"/>
      <p:bldP spid="81935" grpId="0" animBg="1"/>
      <p:bldP spid="81939" grpId="0" animBg="1"/>
      <p:bldP spid="81940" grpId="0" animBg="1"/>
      <p:bldP spid="81941" grpId="0" animBg="1"/>
      <p:bldP spid="81942" grpId="0" animBg="1"/>
      <p:bldP spid="81944" grpId="0" animBg="1"/>
      <p:bldP spid="81945" grpId="0" animBg="1"/>
      <p:bldP spid="81947" grpId="0" animBg="1"/>
      <p:bldP spid="81948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642938"/>
            <a:ext cx="8715375" cy="608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Box 3"/>
          <p:cNvSpPr txBox="1">
            <a:spLocks noChangeArrowheads="1"/>
          </p:cNvSpPr>
          <p:nvPr/>
        </p:nvSpPr>
        <p:spPr bwMode="auto">
          <a:xfrm>
            <a:off x="238125" y="542925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" charset="0"/>
              </a:rPr>
              <a:t>10.8</a:t>
            </a:r>
            <a:endParaRPr lang="ko-KR" altLang="en-US" sz="1200" b="1">
              <a:latin typeface="Arial" charset="0"/>
            </a:endParaRPr>
          </a:p>
        </p:txBody>
      </p:sp>
      <p:sp>
        <p:nvSpPr>
          <p:cNvPr id="73732" name="TextBox 5"/>
          <p:cNvSpPr txBox="1">
            <a:spLocks noChangeArrowheads="1"/>
          </p:cNvSpPr>
          <p:nvPr/>
        </p:nvSpPr>
        <p:spPr bwMode="auto">
          <a:xfrm>
            <a:off x="2605088" y="5214938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" charset="0"/>
              </a:rPr>
              <a:t>8.06</a:t>
            </a:r>
          </a:p>
          <a:p>
            <a:pPr algn="ctr"/>
            <a:r>
              <a:rPr lang="en-US" altLang="ko-KR" sz="1200" b="1">
                <a:latin typeface="Arial" charset="0"/>
              </a:rPr>
              <a:t>(d, 7.7)</a:t>
            </a:r>
            <a:endParaRPr lang="ko-KR" altLang="en-US" sz="1200" b="1">
              <a:latin typeface="Arial" charset="0"/>
            </a:endParaRPr>
          </a:p>
        </p:txBody>
      </p:sp>
      <p:sp>
        <p:nvSpPr>
          <p:cNvPr id="73733" name="TextBox 6"/>
          <p:cNvSpPr txBox="1">
            <a:spLocks noChangeArrowheads="1"/>
          </p:cNvSpPr>
          <p:nvPr/>
        </p:nvSpPr>
        <p:spPr bwMode="auto">
          <a:xfrm>
            <a:off x="3105150" y="4500563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" charset="0"/>
              </a:rPr>
              <a:t>7.37</a:t>
            </a:r>
          </a:p>
          <a:p>
            <a:pPr algn="ctr"/>
            <a:r>
              <a:rPr lang="en-US" altLang="ko-KR" sz="1200" b="1">
                <a:latin typeface="Arial" charset="0"/>
              </a:rPr>
              <a:t>(d, 8.0)</a:t>
            </a:r>
            <a:endParaRPr lang="ko-KR" altLang="en-US" sz="1200" b="1">
              <a:latin typeface="Arial" charset="0"/>
            </a:endParaRPr>
          </a:p>
        </p:txBody>
      </p:sp>
      <p:sp>
        <p:nvSpPr>
          <p:cNvPr id="73734" name="TextBox 7"/>
          <p:cNvSpPr txBox="1">
            <a:spLocks noChangeArrowheads="1"/>
          </p:cNvSpPr>
          <p:nvPr/>
        </p:nvSpPr>
        <p:spPr bwMode="auto">
          <a:xfrm>
            <a:off x="3994150" y="45005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" charset="0"/>
              </a:rPr>
              <a:t>7.24</a:t>
            </a:r>
          </a:p>
          <a:p>
            <a:pPr algn="ctr"/>
            <a:r>
              <a:rPr lang="en-US" altLang="ko-KR" sz="1200" b="1">
                <a:latin typeface="Arial" charset="0"/>
              </a:rPr>
              <a:t>(dd, 8.0, 7.4)</a:t>
            </a:r>
            <a:endParaRPr lang="ko-KR" altLang="en-US" sz="1200" b="1">
              <a:latin typeface="Arial" charset="0"/>
            </a:endParaRPr>
          </a:p>
        </p:txBody>
      </p:sp>
      <p:sp>
        <p:nvSpPr>
          <p:cNvPr id="73735" name="TextBox 8"/>
          <p:cNvSpPr txBox="1">
            <a:spLocks noChangeArrowheads="1"/>
          </p:cNvSpPr>
          <p:nvPr/>
        </p:nvSpPr>
        <p:spPr bwMode="auto">
          <a:xfrm>
            <a:off x="4208463" y="5500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" charset="0"/>
              </a:rPr>
              <a:t>7.04</a:t>
            </a:r>
          </a:p>
          <a:p>
            <a:pPr algn="ctr"/>
            <a:r>
              <a:rPr lang="en-US" altLang="ko-KR" sz="1200" b="1">
                <a:latin typeface="Arial" charset="0"/>
              </a:rPr>
              <a:t>(dd, 7.7, 7.4)</a:t>
            </a:r>
            <a:endParaRPr lang="ko-KR" altLang="en-US" sz="1200" b="1">
              <a:latin typeface="Arial" charset="0"/>
            </a:endParaRPr>
          </a:p>
        </p:txBody>
      </p:sp>
      <p:sp>
        <p:nvSpPr>
          <p:cNvPr id="73736" name="TextBox 9"/>
          <p:cNvSpPr txBox="1">
            <a:spLocks noChangeArrowheads="1"/>
          </p:cNvSpPr>
          <p:nvPr/>
        </p:nvSpPr>
        <p:spPr bwMode="auto">
          <a:xfrm>
            <a:off x="6881813" y="39290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" charset="0"/>
              </a:rPr>
              <a:t>3.64</a:t>
            </a:r>
            <a:endParaRPr lang="ko-KR" altLang="en-US" sz="1200" b="1">
              <a:latin typeface="Arial" charset="0"/>
            </a:endParaRPr>
          </a:p>
        </p:txBody>
      </p:sp>
      <p:sp>
        <p:nvSpPr>
          <p:cNvPr id="73737" name="TextBox 10"/>
          <p:cNvSpPr txBox="1">
            <a:spLocks noChangeArrowheads="1"/>
          </p:cNvSpPr>
          <p:nvPr/>
        </p:nvSpPr>
        <p:spPr bwMode="auto">
          <a:xfrm>
            <a:off x="8024813" y="24288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Arial" charset="0"/>
              </a:rPr>
              <a:t>2.33</a:t>
            </a:r>
            <a:endParaRPr lang="ko-KR" altLang="en-US" sz="1200" b="1">
              <a:latin typeface="Arial" charset="0"/>
            </a:endParaRPr>
          </a:p>
        </p:txBody>
      </p:sp>
      <p:sp>
        <p:nvSpPr>
          <p:cNvPr id="73738" name="TextBox 11"/>
          <p:cNvSpPr txBox="1">
            <a:spLocks noChangeArrowheads="1"/>
          </p:cNvSpPr>
          <p:nvPr/>
        </p:nvSpPr>
        <p:spPr bwMode="auto">
          <a:xfrm>
            <a:off x="8429625" y="250031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latin typeface="Arial" charset="0"/>
              </a:rPr>
              <a:t>2.26</a:t>
            </a:r>
            <a:endParaRPr lang="ko-KR" altLang="en-US" sz="1200" b="1">
              <a:latin typeface="Arial" charset="0"/>
            </a:endParaRPr>
          </a:p>
        </p:txBody>
      </p:sp>
      <p:sp>
        <p:nvSpPr>
          <p:cNvPr id="73739" name="TextBox 10"/>
          <p:cNvSpPr txBox="1">
            <a:spLocks noChangeArrowheads="1"/>
          </p:cNvSpPr>
          <p:nvPr/>
        </p:nvSpPr>
        <p:spPr bwMode="auto">
          <a:xfrm>
            <a:off x="500063" y="357188"/>
            <a:ext cx="1004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Problem</a:t>
            </a:r>
            <a:endParaRPr lang="ko-KR" altLang="en-US"/>
          </a:p>
        </p:txBody>
      </p:sp>
      <p:cxnSp>
        <p:nvCxnSpPr>
          <p:cNvPr id="13" name="직선 화살표 연결선 12"/>
          <p:cNvCxnSpPr>
            <a:endCxn id="73733" idx="2"/>
          </p:cNvCxnSpPr>
          <p:nvPr/>
        </p:nvCxnSpPr>
        <p:spPr>
          <a:xfrm rot="16200000" flipV="1">
            <a:off x="3266282" y="5134769"/>
            <a:ext cx="554037" cy="200025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rot="5400000" flipH="1" flipV="1">
            <a:off x="3679031" y="5250657"/>
            <a:ext cx="642937" cy="28575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V="1">
            <a:off x="4000500" y="5643563"/>
            <a:ext cx="285750" cy="142875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3" name="TextBox 18"/>
          <p:cNvSpPr txBox="1">
            <a:spLocks noChangeArrowheads="1"/>
          </p:cNvSpPr>
          <p:nvPr/>
        </p:nvSpPr>
        <p:spPr bwMode="auto">
          <a:xfrm>
            <a:off x="785813" y="1071563"/>
            <a:ext cx="1427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/>
              <a:t>1</a:t>
            </a:r>
            <a:r>
              <a:rPr lang="en-US" altLang="ko-KR"/>
              <a:t>H spectrum</a:t>
            </a:r>
            <a:endParaRPr lang="ko-KR" altLang="en-US"/>
          </a:p>
        </p:txBody>
      </p:sp>
      <p:sp>
        <p:nvSpPr>
          <p:cNvPr id="73744" name="TextBox 4"/>
          <p:cNvSpPr txBox="1">
            <a:spLocks noChangeArrowheads="1"/>
          </p:cNvSpPr>
          <p:nvPr/>
        </p:nvSpPr>
        <p:spPr bwMode="auto">
          <a:xfrm>
            <a:off x="755650" y="1557338"/>
            <a:ext cx="1287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MW = 241</a:t>
            </a:r>
          </a:p>
          <a:p>
            <a:r>
              <a:rPr lang="en-US" altLang="ko-KR"/>
              <a:t>C</a:t>
            </a:r>
            <a:r>
              <a:rPr lang="en-US" altLang="ko-KR" baseline="-25000"/>
              <a:t>15</a:t>
            </a:r>
            <a:r>
              <a:rPr lang="en-US" altLang="ko-KR"/>
              <a:t>H</a:t>
            </a:r>
            <a:r>
              <a:rPr lang="en-US" altLang="ko-KR" baseline="-25000"/>
              <a:t>15</a:t>
            </a:r>
            <a:r>
              <a:rPr lang="en-US" altLang="ko-KR"/>
              <a:t>NO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sp>
        <p:nvSpPr>
          <p:cNvPr id="73745" name="Text Box 18"/>
          <p:cNvSpPr txBox="1">
            <a:spLocks noChangeArrowheads="1"/>
          </p:cNvSpPr>
          <p:nvPr/>
        </p:nvSpPr>
        <p:spPr bwMode="auto">
          <a:xfrm>
            <a:off x="735013" y="2274888"/>
            <a:ext cx="3924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</a:rPr>
              <a:t>Degrees of unsaturation = 15 -15/2 + 1 +1/2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8720137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 t="59155"/>
          <a:stretch>
            <a:fillRect/>
          </a:stretch>
        </p:blipFill>
        <p:spPr bwMode="auto">
          <a:xfrm>
            <a:off x="785813" y="2000250"/>
            <a:ext cx="4840287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5786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142.6</a:t>
            </a:r>
            <a:endParaRPr lang="ko-KR" alt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139.5</a:t>
            </a:r>
            <a:endParaRPr lang="ko-KR" alt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1357290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138.3</a:t>
            </a:r>
            <a:endParaRPr lang="ko-KR" alt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1571604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136.9</a:t>
            </a:r>
            <a:endParaRPr lang="ko-KR" alt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2786050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127.0</a:t>
            </a:r>
            <a:endParaRPr lang="ko-KR" alt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143240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123.8</a:t>
            </a:r>
            <a:endParaRPr lang="ko-KR" alt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357554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122.8</a:t>
            </a:r>
            <a:endParaRPr lang="ko-KR" alt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571868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121.9</a:t>
            </a:r>
            <a:endParaRPr lang="ko-KR" alt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118.0</a:t>
            </a:r>
            <a:endParaRPr lang="ko-KR" alt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5072066" y="2357430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109.6</a:t>
            </a:r>
            <a:endParaRPr lang="ko-KR" alt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4857752" y="2357430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110.2</a:t>
            </a:r>
            <a:endParaRPr lang="ko-KR" alt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5214942" y="2285992"/>
            <a:ext cx="353943" cy="4449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100" dirty="0"/>
              <a:t>108.5</a:t>
            </a:r>
            <a:endParaRPr lang="ko-KR" alt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5500694" y="5000636"/>
            <a:ext cx="400110" cy="44018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400" dirty="0"/>
              <a:t>60.6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58148" y="4643446"/>
            <a:ext cx="400110" cy="44018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400" dirty="0"/>
              <a:t>13.4</a:t>
            </a:r>
            <a:endParaRPr lang="ko-KR" alt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215338" y="4643446"/>
            <a:ext cx="400110" cy="44018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altLang="ko-KR" sz="1400" dirty="0"/>
              <a:t>12.5</a:t>
            </a:r>
            <a:endParaRPr lang="ko-KR" altLang="en-US" sz="1400" dirty="0"/>
          </a:p>
        </p:txBody>
      </p:sp>
      <p:cxnSp>
        <p:nvCxnSpPr>
          <p:cNvPr id="20" name="직선 화살표 연결선 19"/>
          <p:cNvCxnSpPr>
            <a:endCxn id="17" idx="2"/>
          </p:cNvCxnSpPr>
          <p:nvPr/>
        </p:nvCxnSpPr>
        <p:spPr>
          <a:xfrm rot="10800000">
            <a:off x="8058150" y="5083175"/>
            <a:ext cx="157163" cy="131763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72" name="TextBox 20"/>
          <p:cNvSpPr txBox="1">
            <a:spLocks noChangeArrowheads="1"/>
          </p:cNvSpPr>
          <p:nvPr/>
        </p:nvSpPr>
        <p:spPr bwMode="auto">
          <a:xfrm>
            <a:off x="7000875" y="528637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x</a:t>
            </a:r>
            <a:endParaRPr lang="ko-KR" altLang="en-US"/>
          </a:p>
        </p:txBody>
      </p:sp>
      <p:sp>
        <p:nvSpPr>
          <p:cNvPr id="74773" name="TextBox 21"/>
          <p:cNvSpPr txBox="1">
            <a:spLocks noChangeArrowheads="1"/>
          </p:cNvSpPr>
          <p:nvPr/>
        </p:nvSpPr>
        <p:spPr bwMode="auto">
          <a:xfrm>
            <a:off x="7786688" y="5286375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x</a:t>
            </a:r>
            <a:endParaRPr lang="ko-KR" altLang="en-US"/>
          </a:p>
        </p:txBody>
      </p:sp>
      <p:sp>
        <p:nvSpPr>
          <p:cNvPr id="74774" name="TextBox 22"/>
          <p:cNvSpPr txBox="1">
            <a:spLocks noChangeArrowheads="1"/>
          </p:cNvSpPr>
          <p:nvPr/>
        </p:nvSpPr>
        <p:spPr bwMode="auto">
          <a:xfrm>
            <a:off x="8072438" y="5357813"/>
            <a:ext cx="298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x</a:t>
            </a:r>
            <a:endParaRPr lang="ko-KR" altLang="en-US"/>
          </a:p>
        </p:txBody>
      </p:sp>
      <p:sp>
        <p:nvSpPr>
          <p:cNvPr id="74775" name="TextBox 23"/>
          <p:cNvSpPr txBox="1">
            <a:spLocks noChangeArrowheads="1"/>
          </p:cNvSpPr>
          <p:nvPr/>
        </p:nvSpPr>
        <p:spPr bwMode="auto">
          <a:xfrm>
            <a:off x="571500" y="714375"/>
            <a:ext cx="1463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/>
              <a:t>13</a:t>
            </a:r>
            <a:r>
              <a:rPr lang="en-US" altLang="ko-KR"/>
              <a:t>C spectrum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58738" y="1036638"/>
          <a:ext cx="8964612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1" name="ChemSketch" r:id="rId3" imgW="6382440" imgH="6382440" progId="">
                  <p:embed/>
                </p:oleObj>
              </mc:Choice>
              <mc:Fallback>
                <p:oleObj name="ChemSketch" r:id="rId3" imgW="6382440" imgH="63824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1036638"/>
                        <a:ext cx="8964612" cy="534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376238" y="304800"/>
            <a:ext cx="1763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HSQC Spectrum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572000" y="3860800"/>
            <a:ext cx="151288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142.6     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139.5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138.3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136.9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127.0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123.8 - 7.24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122.8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121.9 - 8.06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6156325" y="3933825"/>
            <a:ext cx="18002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>
                <a:latin typeface="Arial" charset="0"/>
              </a:rPr>
              <a:t>118.0 - 7.04</a:t>
            </a:r>
          </a:p>
          <a:p>
            <a:r>
              <a:rPr lang="en-US" altLang="ko-KR" sz="1400">
                <a:latin typeface="Arial" charset="0"/>
              </a:rPr>
              <a:t>110.2 - 7.37</a:t>
            </a:r>
          </a:p>
          <a:p>
            <a:r>
              <a:rPr lang="en-US" altLang="ko-KR" sz="1400">
                <a:latin typeface="Arial" charset="0"/>
              </a:rPr>
              <a:t>109.6</a:t>
            </a:r>
          </a:p>
          <a:p>
            <a:r>
              <a:rPr lang="en-US" altLang="ko-KR" sz="1400">
                <a:latin typeface="Arial" charset="0"/>
              </a:rPr>
              <a:t>108.5</a:t>
            </a:r>
          </a:p>
          <a:p>
            <a:r>
              <a:rPr lang="en-US" altLang="ko-KR" sz="1400">
                <a:latin typeface="Arial" charset="0"/>
              </a:rPr>
              <a:t>  60.6 - 3.64 (CH</a:t>
            </a:r>
            <a:r>
              <a:rPr lang="en-US" altLang="ko-KR" sz="1400" baseline="-25000">
                <a:latin typeface="Arial" charset="0"/>
              </a:rPr>
              <a:t>3</a:t>
            </a:r>
            <a:r>
              <a:rPr lang="en-US" altLang="ko-KR" sz="1400">
                <a:latin typeface="Arial" charset="0"/>
              </a:rPr>
              <a:t>)</a:t>
            </a:r>
          </a:p>
          <a:p>
            <a:r>
              <a:rPr lang="en-US" altLang="ko-KR" sz="1400">
                <a:latin typeface="Arial" charset="0"/>
              </a:rPr>
              <a:t>  13.4 - 2.33 (CH</a:t>
            </a:r>
            <a:r>
              <a:rPr lang="en-US" altLang="ko-KR" sz="1400" baseline="-25000">
                <a:latin typeface="Arial" charset="0"/>
              </a:rPr>
              <a:t>3</a:t>
            </a:r>
            <a:r>
              <a:rPr lang="en-US" altLang="ko-KR" sz="1400">
                <a:latin typeface="Arial" charset="0"/>
              </a:rPr>
              <a:t>)</a:t>
            </a:r>
          </a:p>
          <a:p>
            <a:r>
              <a:rPr lang="en-US" altLang="ko-KR" sz="1400">
                <a:latin typeface="Arial" charset="0"/>
              </a:rPr>
              <a:t>  12.5 - 2.26 (CH</a:t>
            </a:r>
            <a:r>
              <a:rPr lang="en-US" altLang="ko-KR" sz="1400" baseline="-25000">
                <a:latin typeface="Arial" charset="0"/>
              </a:rPr>
              <a:t>3</a:t>
            </a:r>
            <a:r>
              <a:rPr lang="en-US" altLang="ko-KR" sz="1400">
                <a:latin typeface="Arial" charset="0"/>
              </a:rPr>
              <a:t>)</a:t>
            </a:r>
            <a:endParaRPr lang="en-US" altLang="ko-KR"/>
          </a:p>
        </p:txBody>
      </p:sp>
      <p:sp>
        <p:nvSpPr>
          <p:cNvPr id="6" name="모서리가 둥근 직사각형 5"/>
          <p:cNvSpPr/>
          <p:nvPr/>
        </p:nvSpPr>
        <p:spPr>
          <a:xfrm>
            <a:off x="0" y="1000125"/>
            <a:ext cx="1214438" cy="285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576148"/>
            <a:ext cx="5105400" cy="592312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4. </a:t>
            </a:r>
            <a:r>
              <a:rPr lang="en-US" sz="4400" dirty="0" smtClean="0"/>
              <a:t>APT</a:t>
            </a:r>
            <a:br>
              <a:rPr lang="en-US" sz="4400" dirty="0" smtClean="0"/>
            </a:br>
            <a:r>
              <a:rPr lang="en-US" sz="4400" dirty="0" smtClean="0"/>
              <a:t>attached proton test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J-modulated</a:t>
            </a:r>
            <a:br>
              <a:rPr lang="en-US" sz="4400" dirty="0" smtClean="0"/>
            </a:br>
            <a:r>
              <a:rPr lang="en-US" sz="4400" dirty="0" smtClean="0"/>
              <a:t>Spin-echo experiment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220663" y="709613"/>
          <a:ext cx="5956300" cy="595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16" name="ChemSketch" r:id="rId3" imgW="6382440" imgH="6382440" progId="">
                  <p:embed/>
                </p:oleObj>
              </mc:Choice>
              <mc:Fallback>
                <p:oleObj name="ChemSketch" r:id="rId3" imgW="6382440" imgH="63824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709613"/>
                        <a:ext cx="5956300" cy="595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2550" y="188913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COSY Spectrum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620713"/>
            <a:ext cx="11160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sz="1400" b="1">
              <a:latin typeface="Arial" charset="0"/>
            </a:endParaRPr>
          </a:p>
        </p:txBody>
      </p:sp>
      <p:sp>
        <p:nvSpPr>
          <p:cNvPr id="14342" name="Line 8"/>
          <p:cNvSpPr>
            <a:spLocks noChangeShapeType="1"/>
          </p:cNvSpPr>
          <p:nvPr/>
        </p:nvSpPr>
        <p:spPr bwMode="auto">
          <a:xfrm flipV="1">
            <a:off x="1714500" y="2500313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9"/>
          <p:cNvSpPr>
            <a:spLocks noChangeShapeType="1"/>
          </p:cNvSpPr>
          <p:nvPr/>
        </p:nvSpPr>
        <p:spPr bwMode="auto">
          <a:xfrm>
            <a:off x="1785938" y="2571750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10"/>
          <p:cNvSpPr>
            <a:spLocks noChangeShapeType="1"/>
          </p:cNvSpPr>
          <p:nvPr/>
        </p:nvSpPr>
        <p:spPr bwMode="auto">
          <a:xfrm>
            <a:off x="5219700" y="2492375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11"/>
          <p:cNvSpPr>
            <a:spLocks noChangeShapeType="1"/>
          </p:cNvSpPr>
          <p:nvPr/>
        </p:nvSpPr>
        <p:spPr bwMode="auto">
          <a:xfrm flipH="1">
            <a:off x="4500563" y="314166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Line 12"/>
          <p:cNvSpPr>
            <a:spLocks noChangeShapeType="1"/>
          </p:cNvSpPr>
          <p:nvPr/>
        </p:nvSpPr>
        <p:spPr bwMode="auto">
          <a:xfrm>
            <a:off x="4500563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Line 13"/>
          <p:cNvSpPr>
            <a:spLocks noChangeShapeType="1"/>
          </p:cNvSpPr>
          <p:nvPr/>
        </p:nvSpPr>
        <p:spPr bwMode="auto">
          <a:xfrm flipH="1">
            <a:off x="4067175" y="357346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4339" name="Object 14"/>
          <p:cNvGraphicFramePr>
            <a:graphicFrameLocks noChangeAspect="1"/>
          </p:cNvGraphicFramePr>
          <p:nvPr/>
        </p:nvGraphicFramePr>
        <p:xfrm>
          <a:off x="6732588" y="1484313"/>
          <a:ext cx="1431925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17" name="CS ChemDraw Drawing" r:id="rId5" imgW="1432255" imgH="1694383" progId="ChemDraw.Document.6.0">
                  <p:embed/>
                </p:oleObj>
              </mc:Choice>
              <mc:Fallback>
                <p:oleObj name="CS ChemDraw Drawing" r:id="rId5" imgW="1432255" imgH="1694383" progId="ChemDraw.Document.6.0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484313"/>
                        <a:ext cx="1431925" cy="169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6" name="Text Box 15"/>
          <p:cNvSpPr txBox="1">
            <a:spLocks noChangeArrowheads="1"/>
          </p:cNvSpPr>
          <p:nvPr/>
        </p:nvSpPr>
        <p:spPr bwMode="auto">
          <a:xfrm>
            <a:off x="1544638" y="549275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Arial" charset="0"/>
              </a:rPr>
              <a:t>8.06</a:t>
            </a:r>
          </a:p>
        </p:txBody>
      </p:sp>
      <p:sp>
        <p:nvSpPr>
          <p:cNvPr id="21517" name="Text Box 16"/>
          <p:cNvSpPr txBox="1">
            <a:spLocks noChangeArrowheads="1"/>
          </p:cNvSpPr>
          <p:nvPr/>
        </p:nvSpPr>
        <p:spPr bwMode="auto">
          <a:xfrm>
            <a:off x="3708400" y="476250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Arial" charset="0"/>
              </a:rPr>
              <a:t>7.37</a:t>
            </a:r>
          </a:p>
        </p:txBody>
      </p:sp>
      <p:sp>
        <p:nvSpPr>
          <p:cNvPr id="21518" name="Text Box 17"/>
          <p:cNvSpPr txBox="1">
            <a:spLocks noChangeArrowheads="1"/>
          </p:cNvSpPr>
          <p:nvPr/>
        </p:nvSpPr>
        <p:spPr bwMode="auto">
          <a:xfrm>
            <a:off x="4284663" y="476250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Arial" charset="0"/>
              </a:rPr>
              <a:t>7.24</a:t>
            </a:r>
          </a:p>
        </p:txBody>
      </p:sp>
      <p:sp>
        <p:nvSpPr>
          <p:cNvPr id="21519" name="Text Box 18"/>
          <p:cNvSpPr txBox="1">
            <a:spLocks noChangeArrowheads="1"/>
          </p:cNvSpPr>
          <p:nvPr/>
        </p:nvSpPr>
        <p:spPr bwMode="auto">
          <a:xfrm>
            <a:off x="5003800" y="476250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Arial" charset="0"/>
              </a:rPr>
              <a:t>7.04</a:t>
            </a:r>
          </a:p>
        </p:txBody>
      </p:sp>
      <p:sp>
        <p:nvSpPr>
          <p:cNvPr id="14352" name="Text Box 19"/>
          <p:cNvSpPr txBox="1">
            <a:spLocks noChangeArrowheads="1"/>
          </p:cNvSpPr>
          <p:nvPr/>
        </p:nvSpPr>
        <p:spPr bwMode="auto">
          <a:xfrm>
            <a:off x="7235825" y="3213100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00B0F0"/>
                </a:solidFill>
                <a:latin typeface="Arial" charset="0"/>
              </a:rPr>
              <a:t>8.06</a:t>
            </a:r>
          </a:p>
        </p:txBody>
      </p:sp>
      <p:sp>
        <p:nvSpPr>
          <p:cNvPr id="14353" name="Text Box 20"/>
          <p:cNvSpPr txBox="1">
            <a:spLocks noChangeArrowheads="1"/>
          </p:cNvSpPr>
          <p:nvPr/>
        </p:nvSpPr>
        <p:spPr bwMode="auto">
          <a:xfrm>
            <a:off x="6300788" y="2852738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00B0F0"/>
                </a:solidFill>
                <a:latin typeface="Arial" charset="0"/>
              </a:rPr>
              <a:t>7.04</a:t>
            </a:r>
          </a:p>
        </p:txBody>
      </p:sp>
      <p:sp>
        <p:nvSpPr>
          <p:cNvPr id="14354" name="Text Box 21"/>
          <p:cNvSpPr txBox="1">
            <a:spLocks noChangeArrowheads="1"/>
          </p:cNvSpPr>
          <p:nvPr/>
        </p:nvSpPr>
        <p:spPr bwMode="auto">
          <a:xfrm>
            <a:off x="6300788" y="1557338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00B0F0"/>
                </a:solidFill>
                <a:latin typeface="Arial" charset="0"/>
              </a:rPr>
              <a:t>7.24</a:t>
            </a:r>
          </a:p>
        </p:txBody>
      </p:sp>
      <p:sp>
        <p:nvSpPr>
          <p:cNvPr id="14355" name="Text Box 22"/>
          <p:cNvSpPr txBox="1">
            <a:spLocks noChangeArrowheads="1"/>
          </p:cNvSpPr>
          <p:nvPr/>
        </p:nvSpPr>
        <p:spPr bwMode="auto">
          <a:xfrm>
            <a:off x="7235825" y="1052513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00B0F0"/>
                </a:solidFill>
                <a:latin typeface="Arial" charset="0"/>
              </a:rPr>
              <a:t>7.37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3" grpId="0" animBg="1"/>
      <p:bldP spid="14344" grpId="0" animBg="1"/>
      <p:bldP spid="14345" grpId="0" animBg="1"/>
      <p:bldP spid="14346" grpId="0" animBg="1"/>
      <p:bldP spid="14347" grpId="0" animBg="1"/>
      <p:bldP spid="14352" grpId="0"/>
      <p:bldP spid="14353" grpId="0"/>
      <p:bldP spid="14354" grpId="0"/>
      <p:bldP spid="14355" grpId="0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85813" y="214313"/>
          <a:ext cx="8001000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39" name="ChemSketch" r:id="rId3" imgW="6382440" imgH="6382440" progId="">
                  <p:embed/>
                </p:oleObj>
              </mc:Choice>
              <mc:Fallback>
                <p:oleObj name="ChemSketch" r:id="rId3" imgW="6382440" imgH="63824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214313"/>
                        <a:ext cx="8001000" cy="638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직사각형 2"/>
          <p:cNvSpPr/>
          <p:nvPr/>
        </p:nvSpPr>
        <p:spPr>
          <a:xfrm>
            <a:off x="142875" y="142875"/>
            <a:ext cx="2428875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6238" y="304800"/>
            <a:ext cx="1801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HMBC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7"/>
          <p:cNvGraphicFramePr>
            <a:graphicFrameLocks noChangeAspect="1"/>
          </p:cNvGraphicFramePr>
          <p:nvPr/>
        </p:nvGraphicFramePr>
        <p:xfrm>
          <a:off x="428625" y="1357313"/>
          <a:ext cx="842962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4" name="ChemSketch" r:id="rId3" imgW="6672240" imgH="6672240" progId="">
                  <p:embed/>
                </p:oleObj>
              </mc:Choice>
              <mc:Fallback>
                <p:oleObj name="ChemSketch" r:id="rId3" imgW="6672240" imgH="66722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357313"/>
                        <a:ext cx="842962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6000750" y="4500563"/>
          <a:ext cx="2346325" cy="207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5" name="CS ChemDraw Drawing" r:id="rId5" imgW="1964131" imgH="1734007" progId="ChemDraw.Document.6.0">
                  <p:embed/>
                </p:oleObj>
              </mc:Choice>
              <mc:Fallback>
                <p:oleObj name="CS ChemDraw Drawing" r:id="rId5" imgW="1964131" imgH="1734007" progId="ChemDraw.Document.6.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0" y="4500563"/>
                        <a:ext cx="2346325" cy="207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직사각형 5"/>
          <p:cNvSpPr/>
          <p:nvPr/>
        </p:nvSpPr>
        <p:spPr>
          <a:xfrm>
            <a:off x="357188" y="1285875"/>
            <a:ext cx="1214437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85750" y="357188"/>
            <a:ext cx="2836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Expanded HMBC Spectrum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 rot="-5400000">
            <a:off x="4211638" y="11461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127.0</a:t>
            </a:r>
            <a:endParaRPr lang="ko-KR" altLang="en-US" sz="1200"/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 rot="-5400000">
            <a:off x="7069138" y="1003300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108.5</a:t>
            </a:r>
            <a:endParaRPr lang="ko-KR" altLang="en-US" sz="1200"/>
          </a:p>
        </p:txBody>
      </p:sp>
      <p:sp>
        <p:nvSpPr>
          <p:cNvPr id="23560" name="TextBox 9"/>
          <p:cNvSpPr txBox="1">
            <a:spLocks noChangeArrowheads="1"/>
          </p:cNvSpPr>
          <p:nvPr/>
        </p:nvSpPr>
        <p:spPr bwMode="auto">
          <a:xfrm rot="-5400000">
            <a:off x="2497138" y="11461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138.3</a:t>
            </a:r>
            <a:endParaRPr lang="ko-KR" altLang="en-US" sz="1200"/>
          </a:p>
        </p:txBody>
      </p:sp>
      <p:sp>
        <p:nvSpPr>
          <p:cNvPr id="23561" name="TextBox 10"/>
          <p:cNvSpPr txBox="1">
            <a:spLocks noChangeArrowheads="1"/>
          </p:cNvSpPr>
          <p:nvPr/>
        </p:nvSpPr>
        <p:spPr bwMode="auto">
          <a:xfrm rot="-5400000">
            <a:off x="2782888" y="11461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136.9</a:t>
            </a:r>
            <a:endParaRPr lang="ko-KR" altLang="en-US" sz="1200"/>
          </a:p>
        </p:txBody>
      </p:sp>
      <p:sp>
        <p:nvSpPr>
          <p:cNvPr id="16394" name="TextBox 11"/>
          <p:cNvSpPr txBox="1">
            <a:spLocks noChangeArrowheads="1"/>
          </p:cNvSpPr>
          <p:nvPr/>
        </p:nvSpPr>
        <p:spPr bwMode="auto">
          <a:xfrm>
            <a:off x="6929438" y="5000625"/>
            <a:ext cx="563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B0F0"/>
                </a:solidFill>
                <a:latin typeface="Arial" charset="0"/>
              </a:rPr>
              <a:t>138.3</a:t>
            </a:r>
            <a:endParaRPr lang="ko-KR" altLang="en-US" sz="1200" b="1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16395" name="TextBox 12"/>
          <p:cNvSpPr txBox="1">
            <a:spLocks noChangeArrowheads="1"/>
          </p:cNvSpPr>
          <p:nvPr/>
        </p:nvSpPr>
        <p:spPr bwMode="auto">
          <a:xfrm>
            <a:off x="6643688" y="5429250"/>
            <a:ext cx="563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B0F0"/>
                </a:solidFill>
                <a:latin typeface="Arial" charset="0"/>
              </a:rPr>
              <a:t>108.5</a:t>
            </a:r>
            <a:endParaRPr lang="ko-KR" altLang="en-US" sz="1200" b="1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16396" name="TextBox 13"/>
          <p:cNvSpPr txBox="1">
            <a:spLocks noChangeArrowheads="1"/>
          </p:cNvSpPr>
          <p:nvPr/>
        </p:nvSpPr>
        <p:spPr bwMode="auto">
          <a:xfrm>
            <a:off x="6357938" y="5929313"/>
            <a:ext cx="563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B0F0"/>
                </a:solidFill>
                <a:latin typeface="Arial" charset="0"/>
              </a:rPr>
              <a:t>127.0</a:t>
            </a:r>
            <a:endParaRPr lang="ko-KR" altLang="en-US" sz="1200" b="1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16397" name="TextBox 14"/>
          <p:cNvSpPr txBox="1">
            <a:spLocks noChangeArrowheads="1"/>
          </p:cNvSpPr>
          <p:nvPr/>
        </p:nvSpPr>
        <p:spPr bwMode="auto">
          <a:xfrm>
            <a:off x="5929313" y="5500688"/>
            <a:ext cx="563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B0F0"/>
                </a:solidFill>
                <a:latin typeface="Arial" charset="0"/>
              </a:rPr>
              <a:t>136.9</a:t>
            </a:r>
            <a:endParaRPr lang="ko-KR" altLang="en-US" sz="1200" b="1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23566" name="Text Box 5"/>
          <p:cNvSpPr txBox="1">
            <a:spLocks noChangeArrowheads="1"/>
          </p:cNvSpPr>
          <p:nvPr/>
        </p:nvSpPr>
        <p:spPr bwMode="auto">
          <a:xfrm>
            <a:off x="1476375" y="4437063"/>
            <a:ext cx="151288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142.6     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139.5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138.3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136.9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127.0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123.8 - 7.24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122.8</a:t>
            </a:r>
          </a:p>
          <a:p>
            <a:pPr>
              <a:lnSpc>
                <a:spcPct val="120000"/>
              </a:lnSpc>
            </a:pPr>
            <a:r>
              <a:rPr lang="en-US" altLang="ko-KR" sz="1400">
                <a:latin typeface="Arial" charset="0"/>
              </a:rPr>
              <a:t>121.9 - 8.06</a:t>
            </a:r>
          </a:p>
        </p:txBody>
      </p:sp>
      <p:sp>
        <p:nvSpPr>
          <p:cNvPr id="23567" name="Rectangle 6"/>
          <p:cNvSpPr>
            <a:spLocks noChangeArrowheads="1"/>
          </p:cNvSpPr>
          <p:nvPr/>
        </p:nvSpPr>
        <p:spPr bwMode="auto">
          <a:xfrm>
            <a:off x="3059113" y="5013325"/>
            <a:ext cx="18002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>
                <a:latin typeface="Arial" charset="0"/>
              </a:rPr>
              <a:t>118.0 - 7.04</a:t>
            </a:r>
          </a:p>
          <a:p>
            <a:r>
              <a:rPr lang="en-US" altLang="ko-KR" sz="1400">
                <a:latin typeface="Arial" charset="0"/>
              </a:rPr>
              <a:t>110.2 - 7.37</a:t>
            </a:r>
          </a:p>
          <a:p>
            <a:r>
              <a:rPr lang="en-US" altLang="ko-KR" sz="1400">
                <a:latin typeface="Arial" charset="0"/>
              </a:rPr>
              <a:t>109.6</a:t>
            </a:r>
          </a:p>
          <a:p>
            <a:r>
              <a:rPr lang="en-US" altLang="ko-KR" sz="1400">
                <a:latin typeface="Arial" charset="0"/>
              </a:rPr>
              <a:t>108.5</a:t>
            </a:r>
          </a:p>
          <a:p>
            <a:r>
              <a:rPr lang="en-US" altLang="ko-KR" sz="1400">
                <a:latin typeface="Arial" charset="0"/>
              </a:rPr>
              <a:t>  60.6 - 3.64 (CH</a:t>
            </a:r>
            <a:r>
              <a:rPr lang="en-US" altLang="ko-KR" sz="1400" baseline="-25000">
                <a:latin typeface="Arial" charset="0"/>
              </a:rPr>
              <a:t>3</a:t>
            </a:r>
            <a:r>
              <a:rPr lang="en-US" altLang="ko-KR" sz="1400">
                <a:latin typeface="Arial" charset="0"/>
              </a:rPr>
              <a:t>)</a:t>
            </a:r>
          </a:p>
          <a:p>
            <a:r>
              <a:rPr lang="en-US" altLang="ko-KR" sz="1400">
                <a:latin typeface="Arial" charset="0"/>
              </a:rPr>
              <a:t>  13.4 - 2.33 (CH</a:t>
            </a:r>
            <a:r>
              <a:rPr lang="en-US" altLang="ko-KR" sz="1400" baseline="-25000">
                <a:latin typeface="Arial" charset="0"/>
              </a:rPr>
              <a:t>3</a:t>
            </a:r>
            <a:r>
              <a:rPr lang="en-US" altLang="ko-KR" sz="1400">
                <a:latin typeface="Arial" charset="0"/>
              </a:rPr>
              <a:t>)</a:t>
            </a:r>
          </a:p>
          <a:p>
            <a:r>
              <a:rPr lang="en-US" altLang="ko-KR" sz="1400">
                <a:latin typeface="Arial" charset="0"/>
              </a:rPr>
              <a:t>  12.5 - 2.26 (CH</a:t>
            </a:r>
            <a:r>
              <a:rPr lang="en-US" altLang="ko-KR" sz="1400" baseline="-25000">
                <a:latin typeface="Arial" charset="0"/>
              </a:rPr>
              <a:t>3</a:t>
            </a:r>
            <a:r>
              <a:rPr lang="en-US" altLang="ko-KR" sz="1400">
                <a:latin typeface="Arial" charset="0"/>
              </a:rPr>
              <a:t>)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6395" grpId="0"/>
      <p:bldP spid="16396" grpId="0"/>
      <p:bldP spid="16397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/>
          <p:cNvGraphicFramePr>
            <a:graphicFrameLocks noChangeAspect="1"/>
          </p:cNvGraphicFramePr>
          <p:nvPr/>
        </p:nvGraphicFramePr>
        <p:xfrm>
          <a:off x="1643063" y="928688"/>
          <a:ext cx="6672262" cy="369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8" name="ChemSketch" r:id="rId3" imgW="6672240" imgH="6672240" progId="">
                  <p:embed/>
                </p:oleObj>
              </mc:Choice>
              <mc:Fallback>
                <p:oleObj name="ChemSketch" r:id="rId3" imgW="6672240" imgH="66722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928688"/>
                        <a:ext cx="6672262" cy="369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286000" y="4783138"/>
          <a:ext cx="1565275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9" name="CS ChemDraw Drawing" r:id="rId5" imgW="1430679" imgH="1694378" progId="ChemDraw.Document.6.0">
                  <p:embed/>
                </p:oleObj>
              </mc:Choice>
              <mc:Fallback>
                <p:oleObj name="CS ChemDraw Drawing" r:id="rId5" imgW="1430679" imgH="1694378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783138"/>
                        <a:ext cx="1565275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직사각형 4"/>
          <p:cNvSpPr/>
          <p:nvPr/>
        </p:nvSpPr>
        <p:spPr>
          <a:xfrm>
            <a:off x="1500188" y="785813"/>
            <a:ext cx="1214437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285750" y="357188"/>
            <a:ext cx="2836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Expanded HMBC Spectrum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2786063" y="6581775"/>
            <a:ext cx="987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FF0000"/>
                </a:solidFill>
                <a:latin typeface="Arial" charset="0"/>
              </a:rPr>
              <a:t>8.06 / 121.9</a:t>
            </a:r>
            <a:endParaRPr lang="ko-KR" altLang="en-US" sz="1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1331913" y="6021388"/>
            <a:ext cx="944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FF0000"/>
                </a:solidFill>
                <a:latin typeface="Arial" charset="0"/>
              </a:rPr>
              <a:t>7.04 /118.0</a:t>
            </a:r>
            <a:endParaRPr lang="ko-KR" altLang="en-US" sz="1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1331913" y="5300663"/>
            <a:ext cx="987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FF0000"/>
                </a:solidFill>
                <a:latin typeface="Arial" charset="0"/>
              </a:rPr>
              <a:t>7.24 / 123.8</a:t>
            </a:r>
            <a:endParaRPr lang="ko-KR" altLang="en-US" sz="1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3203575" y="4652963"/>
            <a:ext cx="987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FF0000"/>
                </a:solidFill>
                <a:latin typeface="Arial" charset="0"/>
              </a:rPr>
              <a:t>7.37 / 110.2</a:t>
            </a:r>
            <a:endParaRPr lang="ko-KR" altLang="en-US" sz="1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420" name="TextBox 13"/>
          <p:cNvSpPr txBox="1">
            <a:spLocks noChangeArrowheads="1"/>
          </p:cNvSpPr>
          <p:nvPr/>
        </p:nvSpPr>
        <p:spPr bwMode="auto">
          <a:xfrm>
            <a:off x="3708400" y="5445125"/>
            <a:ext cx="56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Arial" charset="0"/>
              </a:rPr>
              <a:t>139.5</a:t>
            </a:r>
            <a:endParaRPr lang="ko-KR" altLang="en-US" sz="12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7423" name="TextBox 16"/>
          <p:cNvSpPr txBox="1">
            <a:spLocks noChangeArrowheads="1"/>
          </p:cNvSpPr>
          <p:nvPr/>
        </p:nvSpPr>
        <p:spPr bwMode="auto">
          <a:xfrm>
            <a:off x="3708400" y="5734050"/>
            <a:ext cx="56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Arial" charset="0"/>
              </a:rPr>
              <a:t>122.8</a:t>
            </a:r>
            <a:endParaRPr lang="ko-KR" altLang="en-US" sz="12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4588" name="TextBox 17"/>
          <p:cNvSpPr txBox="1">
            <a:spLocks noChangeArrowheads="1"/>
          </p:cNvSpPr>
          <p:nvPr/>
        </p:nvSpPr>
        <p:spPr bwMode="auto">
          <a:xfrm rot="-5400000">
            <a:off x="2997200" y="5746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139.5</a:t>
            </a:r>
            <a:endParaRPr lang="ko-KR" altLang="en-US" sz="1200"/>
          </a:p>
        </p:txBody>
      </p:sp>
      <p:sp>
        <p:nvSpPr>
          <p:cNvPr id="24589" name="TextBox 18"/>
          <p:cNvSpPr txBox="1">
            <a:spLocks noChangeArrowheads="1"/>
          </p:cNvSpPr>
          <p:nvPr/>
        </p:nvSpPr>
        <p:spPr bwMode="auto">
          <a:xfrm rot="-5400000">
            <a:off x="5068888" y="5746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123.8</a:t>
            </a:r>
            <a:endParaRPr lang="ko-KR" altLang="en-US" sz="1200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 rot="-5400000">
            <a:off x="5283200" y="5746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122.8</a:t>
            </a:r>
            <a:endParaRPr lang="ko-KR" altLang="en-US" sz="1200"/>
          </a:p>
        </p:txBody>
      </p:sp>
      <p:sp>
        <p:nvSpPr>
          <p:cNvPr id="24591" name="TextBox 20"/>
          <p:cNvSpPr txBox="1">
            <a:spLocks noChangeArrowheads="1"/>
          </p:cNvSpPr>
          <p:nvPr/>
        </p:nvSpPr>
        <p:spPr bwMode="auto">
          <a:xfrm rot="-5400000">
            <a:off x="5497513" y="57467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121.9</a:t>
            </a:r>
            <a:endParaRPr lang="ko-KR" altLang="en-US" sz="1200"/>
          </a:p>
        </p:txBody>
      </p:sp>
      <p:sp>
        <p:nvSpPr>
          <p:cNvPr id="24592" name="TextBox 21"/>
          <p:cNvSpPr txBox="1">
            <a:spLocks noChangeArrowheads="1"/>
          </p:cNvSpPr>
          <p:nvPr/>
        </p:nvSpPr>
        <p:spPr bwMode="auto">
          <a:xfrm rot="-5400000">
            <a:off x="5930901" y="574675"/>
            <a:ext cx="558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118.0</a:t>
            </a:r>
            <a:endParaRPr lang="ko-KR" altLang="en-US" sz="1200"/>
          </a:p>
        </p:txBody>
      </p:sp>
      <p:sp>
        <p:nvSpPr>
          <p:cNvPr id="24593" name="TextBox 22"/>
          <p:cNvSpPr txBox="1">
            <a:spLocks noChangeArrowheads="1"/>
          </p:cNvSpPr>
          <p:nvPr/>
        </p:nvSpPr>
        <p:spPr bwMode="auto">
          <a:xfrm rot="-5400000">
            <a:off x="7009607" y="604044"/>
            <a:ext cx="584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110.2</a:t>
            </a:r>
            <a:endParaRPr lang="ko-KR" altLang="en-US" sz="1200"/>
          </a:p>
        </p:txBody>
      </p:sp>
      <p:sp>
        <p:nvSpPr>
          <p:cNvPr id="24594" name="Rectangle 5"/>
          <p:cNvSpPr>
            <a:spLocks noChangeArrowheads="1"/>
          </p:cNvSpPr>
          <p:nvPr/>
        </p:nvSpPr>
        <p:spPr bwMode="auto">
          <a:xfrm>
            <a:off x="0" y="620713"/>
            <a:ext cx="11160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sz="1400" b="1">
              <a:latin typeface="Arial" charset="0"/>
            </a:endParaRPr>
          </a:p>
        </p:txBody>
      </p:sp>
      <p:sp>
        <p:nvSpPr>
          <p:cNvPr id="24595" name="Text Box 15"/>
          <p:cNvSpPr txBox="1">
            <a:spLocks noChangeArrowheads="1"/>
          </p:cNvSpPr>
          <p:nvPr/>
        </p:nvSpPr>
        <p:spPr bwMode="auto">
          <a:xfrm>
            <a:off x="1331913" y="3860800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Arial" charset="0"/>
              </a:rPr>
              <a:t>8.06</a:t>
            </a:r>
          </a:p>
        </p:txBody>
      </p:sp>
      <p:sp>
        <p:nvSpPr>
          <p:cNvPr id="24596" name="Text Box 16"/>
          <p:cNvSpPr txBox="1">
            <a:spLocks noChangeArrowheads="1"/>
          </p:cNvSpPr>
          <p:nvPr/>
        </p:nvSpPr>
        <p:spPr bwMode="auto">
          <a:xfrm>
            <a:off x="1258888" y="2420938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Arial" charset="0"/>
              </a:rPr>
              <a:t>7.37</a:t>
            </a:r>
          </a:p>
        </p:txBody>
      </p:sp>
      <p:sp>
        <p:nvSpPr>
          <p:cNvPr id="24597" name="Text Box 17"/>
          <p:cNvSpPr txBox="1">
            <a:spLocks noChangeArrowheads="1"/>
          </p:cNvSpPr>
          <p:nvPr/>
        </p:nvSpPr>
        <p:spPr bwMode="auto">
          <a:xfrm>
            <a:off x="1331913" y="2060575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Arial" charset="0"/>
              </a:rPr>
              <a:t>7.24</a:t>
            </a:r>
          </a:p>
        </p:txBody>
      </p:sp>
      <p:sp>
        <p:nvSpPr>
          <p:cNvPr id="24598" name="Text Box 18"/>
          <p:cNvSpPr txBox="1">
            <a:spLocks noChangeArrowheads="1"/>
          </p:cNvSpPr>
          <p:nvPr/>
        </p:nvSpPr>
        <p:spPr bwMode="auto">
          <a:xfrm>
            <a:off x="1331913" y="1628775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Arial" charset="0"/>
              </a:rPr>
              <a:t>7.04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5" grpId="0"/>
      <p:bldP spid="17416" grpId="0"/>
      <p:bldP spid="17417" grpId="0"/>
      <p:bldP spid="17420" grpId="0"/>
      <p:bldP spid="17423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3"/>
          <p:cNvGraphicFramePr>
            <a:graphicFrameLocks noChangeAspect="1"/>
          </p:cNvGraphicFramePr>
          <p:nvPr/>
        </p:nvGraphicFramePr>
        <p:xfrm>
          <a:off x="1071563" y="1071563"/>
          <a:ext cx="6999287" cy="350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3" name="ChemSketch" r:id="rId3" imgW="6672240" imgH="6672240" progId="">
                  <p:embed/>
                </p:oleObj>
              </mc:Choice>
              <mc:Fallback>
                <p:oleObj name="ChemSketch" r:id="rId3" imgW="6672240" imgH="66722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71563"/>
                        <a:ext cx="6999287" cy="350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285750" y="357188"/>
            <a:ext cx="2836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Expanded HMBC Spectrum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857250" y="928688"/>
            <a:ext cx="1143000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25607" name="TextBox 6"/>
          <p:cNvSpPr txBox="1">
            <a:spLocks noChangeArrowheads="1"/>
          </p:cNvSpPr>
          <p:nvPr/>
        </p:nvSpPr>
        <p:spPr bwMode="auto">
          <a:xfrm rot="-5400000">
            <a:off x="6595269" y="851694"/>
            <a:ext cx="568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109.6</a:t>
            </a:r>
            <a:endParaRPr lang="ko-KR" altLang="en-US" sz="1200"/>
          </a:p>
        </p:txBody>
      </p:sp>
      <p:sp>
        <p:nvSpPr>
          <p:cNvPr id="25608" name="TextBox 7"/>
          <p:cNvSpPr txBox="1">
            <a:spLocks noChangeArrowheads="1"/>
          </p:cNvSpPr>
          <p:nvPr/>
        </p:nvSpPr>
        <p:spPr bwMode="auto">
          <a:xfrm rot="-5400000">
            <a:off x="4748213" y="741362"/>
            <a:ext cx="566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122.8</a:t>
            </a:r>
            <a:endParaRPr lang="ko-KR" altLang="en-US" sz="1200"/>
          </a:p>
        </p:txBody>
      </p:sp>
      <p:sp>
        <p:nvSpPr>
          <p:cNvPr id="25609" name="TextBox 8"/>
          <p:cNvSpPr txBox="1">
            <a:spLocks noChangeArrowheads="1"/>
          </p:cNvSpPr>
          <p:nvPr/>
        </p:nvSpPr>
        <p:spPr bwMode="auto">
          <a:xfrm rot="-5400000">
            <a:off x="2782888" y="78422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136.9</a:t>
            </a:r>
            <a:endParaRPr lang="ko-KR" altLang="en-US" sz="1200"/>
          </a:p>
        </p:txBody>
      </p:sp>
      <p:sp>
        <p:nvSpPr>
          <p:cNvPr id="25610" name="TextBox 9"/>
          <p:cNvSpPr txBox="1">
            <a:spLocks noChangeArrowheads="1"/>
          </p:cNvSpPr>
          <p:nvPr/>
        </p:nvSpPr>
        <p:spPr bwMode="auto">
          <a:xfrm rot="-5400000">
            <a:off x="2425700" y="784225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/>
              <a:t>139.5</a:t>
            </a:r>
            <a:endParaRPr lang="ko-KR" altLang="en-US" sz="1200"/>
          </a:p>
        </p:txBody>
      </p:sp>
      <p:graphicFrame>
        <p:nvGraphicFramePr>
          <p:cNvPr id="18435" name="Object 4"/>
          <p:cNvGraphicFramePr>
            <a:graphicFrameLocks noChangeAspect="1"/>
          </p:cNvGraphicFramePr>
          <p:nvPr/>
        </p:nvGraphicFramePr>
        <p:xfrm>
          <a:off x="2286000" y="4783138"/>
          <a:ext cx="15748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4" name="CS ChemDraw Drawing" r:id="rId5" imgW="1430735" imgH="1694266" progId="ChemDraw.Document.6.0">
                  <p:embed/>
                </p:oleObj>
              </mc:Choice>
              <mc:Fallback>
                <p:oleObj name="CS ChemDraw Drawing" r:id="rId5" imgW="1430735" imgH="1694266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783138"/>
                        <a:ext cx="1574800" cy="187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3500438" y="5429250"/>
            <a:ext cx="563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Arial" charset="0"/>
              </a:rPr>
              <a:t>139.5</a:t>
            </a:r>
            <a:endParaRPr lang="ko-KR" altLang="en-US" sz="12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8445" name="TextBox 20"/>
          <p:cNvSpPr txBox="1">
            <a:spLocks noChangeArrowheads="1"/>
          </p:cNvSpPr>
          <p:nvPr/>
        </p:nvSpPr>
        <p:spPr bwMode="auto">
          <a:xfrm>
            <a:off x="3500438" y="5715000"/>
            <a:ext cx="563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Arial" charset="0"/>
              </a:rPr>
              <a:t>122.8</a:t>
            </a:r>
            <a:endParaRPr lang="ko-KR" altLang="en-US" sz="1200" b="1">
              <a:solidFill>
                <a:srgbClr val="0070C0"/>
              </a:solidFill>
              <a:latin typeface="Arial" charset="0"/>
            </a:endParaRPr>
          </a:p>
        </p:txBody>
      </p:sp>
      <p:graphicFrame>
        <p:nvGraphicFramePr>
          <p:cNvPr id="18436" name="Object 5"/>
          <p:cNvGraphicFramePr>
            <a:graphicFrameLocks noChangeAspect="1"/>
          </p:cNvGraphicFramePr>
          <p:nvPr/>
        </p:nvGraphicFramePr>
        <p:xfrm>
          <a:off x="4716463" y="4640263"/>
          <a:ext cx="2344737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5" name="CS ChemDraw Drawing" r:id="rId7" imgW="1974749" imgH="1732379" progId="ChemDraw.Document.6.0">
                  <p:embed/>
                </p:oleObj>
              </mc:Choice>
              <mc:Fallback>
                <p:oleObj name="CS ChemDraw Drawing" r:id="rId7" imgW="1974749" imgH="1732379" progId="ChemDraw.Document.6.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640263"/>
                        <a:ext cx="2344737" cy="208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TextBox 26"/>
          <p:cNvSpPr txBox="1">
            <a:spLocks noChangeArrowheads="1"/>
          </p:cNvSpPr>
          <p:nvPr/>
        </p:nvSpPr>
        <p:spPr bwMode="auto">
          <a:xfrm>
            <a:off x="4572000" y="5715000"/>
            <a:ext cx="56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Arial" charset="0"/>
              </a:rPr>
              <a:t>136.9</a:t>
            </a:r>
            <a:endParaRPr lang="ko-KR" altLang="en-US" sz="12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8447" name="TextBox 28"/>
          <p:cNvSpPr txBox="1">
            <a:spLocks noChangeArrowheads="1"/>
          </p:cNvSpPr>
          <p:nvPr/>
        </p:nvSpPr>
        <p:spPr bwMode="auto">
          <a:xfrm>
            <a:off x="4572000" y="5357813"/>
            <a:ext cx="5635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Arial" charset="0"/>
              </a:rPr>
              <a:t>109.5</a:t>
            </a:r>
            <a:endParaRPr lang="ko-KR" altLang="en-US" sz="12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8448" name="TextBox 29"/>
          <p:cNvSpPr txBox="1">
            <a:spLocks noChangeArrowheads="1"/>
          </p:cNvSpPr>
          <p:nvPr/>
        </p:nvSpPr>
        <p:spPr bwMode="auto">
          <a:xfrm>
            <a:off x="4071938" y="6000750"/>
            <a:ext cx="34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latin typeface="Arial" charset="0"/>
              </a:rPr>
              <a:t>N</a:t>
            </a:r>
          </a:p>
          <a:p>
            <a:r>
              <a:rPr lang="en-US" altLang="ko-KR" b="1">
                <a:latin typeface="Arial" charset="0"/>
              </a:rPr>
              <a:t>H</a:t>
            </a:r>
            <a:endParaRPr lang="ko-KR" altLang="en-US" b="1">
              <a:latin typeface="Arial" charset="0"/>
            </a:endParaRPr>
          </a:p>
        </p:txBody>
      </p:sp>
      <p:sp>
        <p:nvSpPr>
          <p:cNvPr id="18449" name="TextBox 30"/>
          <p:cNvSpPr txBox="1">
            <a:spLocks noChangeArrowheads="1"/>
          </p:cNvSpPr>
          <p:nvPr/>
        </p:nvSpPr>
        <p:spPr bwMode="auto">
          <a:xfrm>
            <a:off x="4000500" y="65817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FF0000"/>
                </a:solidFill>
                <a:latin typeface="Arial" charset="0"/>
              </a:rPr>
              <a:t>10.2</a:t>
            </a:r>
            <a:endParaRPr lang="ko-KR" altLang="en-US" sz="1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>
            <a:off x="900113" y="2852738"/>
            <a:ext cx="6551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2" name="TextBox 30"/>
          <p:cNvSpPr txBox="1">
            <a:spLocks noChangeArrowheads="1"/>
          </p:cNvSpPr>
          <p:nvPr/>
        </p:nvSpPr>
        <p:spPr bwMode="auto">
          <a:xfrm>
            <a:off x="395288" y="2708275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FF0000"/>
                </a:solidFill>
                <a:latin typeface="Arial" charset="0"/>
              </a:rPr>
              <a:t>10.2</a:t>
            </a:r>
            <a:endParaRPr lang="ko-KR" altLang="en-US" sz="1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5619" name="TextBox 4"/>
          <p:cNvSpPr txBox="1">
            <a:spLocks noChangeArrowheads="1"/>
          </p:cNvSpPr>
          <p:nvPr/>
        </p:nvSpPr>
        <p:spPr bwMode="auto">
          <a:xfrm>
            <a:off x="323850" y="4292600"/>
            <a:ext cx="1287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</a:t>
            </a:r>
            <a:r>
              <a:rPr lang="en-US" altLang="ko-KR" baseline="-25000"/>
              <a:t>15</a:t>
            </a:r>
            <a:r>
              <a:rPr lang="en-US" altLang="ko-KR"/>
              <a:t>H</a:t>
            </a:r>
            <a:r>
              <a:rPr lang="en-US" altLang="ko-KR" baseline="-25000"/>
              <a:t>15</a:t>
            </a:r>
            <a:r>
              <a:rPr lang="en-US" altLang="ko-KR"/>
              <a:t>NO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sp>
        <p:nvSpPr>
          <p:cNvPr id="25620" name="Text Box 22"/>
          <p:cNvSpPr txBox="1">
            <a:spLocks noChangeArrowheads="1"/>
          </p:cNvSpPr>
          <p:nvPr/>
        </p:nvSpPr>
        <p:spPr bwMode="auto">
          <a:xfrm>
            <a:off x="250825" y="4652963"/>
            <a:ext cx="2374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</a:rPr>
              <a:t>Degrees of unsaturation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  <p:bldP spid="18445" grpId="0"/>
      <p:bldP spid="18446" grpId="0"/>
      <p:bldP spid="18447" grpId="0"/>
      <p:bldP spid="18448" grpId="0"/>
      <p:bldP spid="18449" grpId="0"/>
      <p:bldP spid="18451" grpId="0" animBg="1"/>
      <p:bldP spid="18452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4572000" y="2714625"/>
          <a:ext cx="250507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5" name="CS ChemDraw Drawing" r:id="rId3" imgW="1448280" imgH="825480" progId="ChemDraw.Document.6.0">
                  <p:embed/>
                </p:oleObj>
              </mc:Choice>
              <mc:Fallback>
                <p:oleObj name="CS ChemDraw Drawing" r:id="rId3" imgW="1448280" imgH="825480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714625"/>
                        <a:ext cx="2505075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285875" y="3143250"/>
            <a:ext cx="1203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MW = 241</a:t>
            </a:r>
          </a:p>
          <a:p>
            <a:r>
              <a:rPr lang="en-US" altLang="ko-KR"/>
              <a:t>C</a:t>
            </a:r>
            <a:r>
              <a:rPr lang="en-US" altLang="ko-KR" baseline="-25000"/>
              <a:t>15</a:t>
            </a:r>
            <a:r>
              <a:rPr lang="en-US" altLang="ko-KR"/>
              <a:t>H</a:t>
            </a:r>
            <a:r>
              <a:rPr lang="en-US" altLang="ko-KR" baseline="-25000"/>
              <a:t>15</a:t>
            </a:r>
            <a:r>
              <a:rPr lang="en-US" altLang="ko-KR"/>
              <a:t>NO</a:t>
            </a:r>
            <a:r>
              <a:rPr lang="en-US" altLang="ko-KR" baseline="-25000"/>
              <a:t>2</a:t>
            </a:r>
            <a:endParaRPr lang="ko-KR" altLang="en-US" baseline="-25000"/>
          </a:p>
        </p:txBody>
      </p:sp>
      <p:sp>
        <p:nvSpPr>
          <p:cNvPr id="6" name="오른쪽 화살표 5"/>
          <p:cNvSpPr/>
          <p:nvPr/>
        </p:nvSpPr>
        <p:spPr>
          <a:xfrm>
            <a:off x="3071813" y="3357563"/>
            <a:ext cx="928687" cy="21431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3D-NMR for amino acid assignment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Allows for Identification of adjacent amino acids.</a:t>
            </a:r>
          </a:p>
          <a:p>
            <a:r>
              <a:rPr lang="en-US"/>
              <a:t>Has been used for high through put assignment of amino acid sequence.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HNCO</a:t>
            </a:r>
          </a:p>
        </p:txBody>
      </p:sp>
      <p:pic>
        <p:nvPicPr>
          <p:cNvPr id="83972" name="Picture 4" descr="hnco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4988" y="1681163"/>
            <a:ext cx="5619750" cy="2076450"/>
          </a:xfrm>
          <a:noFill/>
          <a:ln/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665413" y="4246563"/>
            <a:ext cx="457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Correlation between amides and carbonyls.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HN(CA)CO</a:t>
            </a:r>
          </a:p>
        </p:txBody>
      </p:sp>
      <p:pic>
        <p:nvPicPr>
          <p:cNvPr id="81924" name="Picture 4" descr="hncaco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4925" y="1595438"/>
            <a:ext cx="6643688" cy="2433637"/>
          </a:xfrm>
          <a:noFill/>
          <a:ln/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693863" y="4559300"/>
            <a:ext cx="578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Correlations between adjacent carbonyls.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HNCA</a:t>
            </a:r>
          </a:p>
        </p:txBody>
      </p:sp>
      <p:pic>
        <p:nvPicPr>
          <p:cNvPr id="79876" name="Picture 4" descr="hnca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6313" y="1509713"/>
            <a:ext cx="6973887" cy="2576512"/>
          </a:xfrm>
          <a:noFill/>
          <a:ln/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2036763" y="4887913"/>
            <a:ext cx="490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Correlation between adjacent C</a:t>
            </a:r>
            <a:r>
              <a:rPr lang="en-US" sz="2400" baseline="30000"/>
              <a:t>13</a:t>
            </a:r>
            <a:r>
              <a:rPr lang="en-US" sz="2400"/>
              <a:t>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Used for determination of number protons attached to the carbon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There are other types of spin-echo experiments like PFG-spin echo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PFG (pulse field gradient) techniques used to obtain high quality spectra</a:t>
            </a:r>
          </a:p>
          <a:p>
            <a:pPr algn="just">
              <a:lnSpc>
                <a:spcPct val="150000"/>
              </a:lnSpc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Step 2: Find NOE constraints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Typically, use 3D-NMR.</a:t>
            </a:r>
          </a:p>
          <a:p>
            <a:pPr lvl="1"/>
            <a:r>
              <a:rPr lang="en-US"/>
              <a:t>Example: HSQC-NOESY</a:t>
            </a:r>
          </a:p>
          <a:p>
            <a:r>
              <a:rPr lang="en-US"/>
              <a:t>NOE’s can be ambigious</a:t>
            </a:r>
          </a:p>
          <a:p>
            <a:r>
              <a:rPr lang="en-US"/>
              <a:t>Subjective distance assignment</a:t>
            </a:r>
          </a:p>
          <a:p>
            <a:pPr lvl="1"/>
            <a:r>
              <a:rPr lang="en-US"/>
              <a:t>Weak NOE = 3.5-5.0 Angstroms</a:t>
            </a:r>
          </a:p>
          <a:p>
            <a:pPr lvl="1"/>
            <a:r>
              <a:rPr lang="en-US"/>
              <a:t>Medium NOE = 3-3.5 Angstroms</a:t>
            </a:r>
          </a:p>
          <a:p>
            <a:pPr lvl="1"/>
            <a:r>
              <a:rPr lang="en-US"/>
              <a:t>Strong NOE = 0-3 Angstroms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3D-NMR with NOE example</a:t>
            </a:r>
          </a:p>
        </p:txBody>
      </p:sp>
      <p:pic>
        <p:nvPicPr>
          <p:cNvPr id="94212" name="Picture 4" descr="3D-NO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19275"/>
            <a:ext cx="8229600" cy="4086225"/>
          </a:xfrm>
          <a:noFill/>
          <a:ln/>
        </p:spPr>
      </p:pic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5108575" y="5789613"/>
            <a:ext cx="329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(Nobel Lecture, W</a:t>
            </a:r>
            <a:r>
              <a:rPr lang="en-US">
                <a:cs typeface="Arial" charset="0"/>
              </a:rPr>
              <a:t>ü</a:t>
            </a:r>
            <a:r>
              <a:rPr lang="en-US"/>
              <a:t>trich, 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Step 3: MD simulation with NOE constraints</a:t>
            </a:r>
          </a:p>
        </p:txBody>
      </p:sp>
      <p:pic>
        <p:nvPicPr>
          <p:cNvPr id="92165" name="Picture 5" descr="sevfam_1"/>
          <p:cNvPicPr>
            <a:picLocks noChangeAspect="1" noChangeArrowheads="1"/>
          </p:cNvPicPr>
          <p:nvPr/>
        </p:nvPicPr>
        <p:blipFill>
          <a:blip r:embed="rId2" cstate="print"/>
          <a:srcRect l="53699" t="391"/>
          <a:stretch>
            <a:fillRect/>
          </a:stretch>
        </p:blipFill>
        <p:spPr bwMode="auto">
          <a:xfrm>
            <a:off x="2672861" y="1603717"/>
            <a:ext cx="4827682" cy="4625263"/>
          </a:xfrm>
          <a:prstGeom prst="rect">
            <a:avLst/>
          </a:prstGeom>
          <a:noFill/>
          <a:ln/>
          <a:effectLst/>
        </p:spPr>
      </p:pic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565150" y="2303463"/>
            <a:ext cx="2089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NOE distances are used to constrain the MD simulation.</a:t>
            </a: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4894263" y="5446713"/>
            <a:ext cx="320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After 2-3 years work,</a:t>
            </a:r>
          </a:p>
          <a:p>
            <a:r>
              <a:rPr lang="en-US"/>
              <a:t>you get a Biochemistry paper.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257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952" y="1363029"/>
            <a:ext cx="7624689" cy="536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0" name="Picture 2" descr="f-8-9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659988" y="0"/>
            <a:ext cx="50199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42" name="Picture 2" descr="f-8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/>
          </p:nvPr>
        </p:nvSpPr>
        <p:spPr>
          <a:xfrm>
            <a:off x="457200" y="25248"/>
            <a:ext cx="8229600" cy="6583362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Part B. Two-dimensional (2D)</a:t>
            </a:r>
          </a:p>
          <a:p>
            <a:pPr>
              <a:lnSpc>
                <a:spcPct val="130000"/>
              </a:lnSpc>
              <a:buNone/>
            </a:pPr>
            <a:r>
              <a:rPr lang="en-US" sz="3200" dirty="0" smtClean="0"/>
              <a:t>8. </a:t>
            </a:r>
            <a:r>
              <a:rPr lang="en-US" sz="2800" dirty="0" smtClean="0">
                <a:hlinkClick r:id="rId2" action="ppaction://hlinksldjump"/>
              </a:rPr>
              <a:t>J-Resolved</a:t>
            </a:r>
            <a:endParaRPr lang="en-US" sz="2800" dirty="0" smtClean="0"/>
          </a:p>
          <a:p>
            <a:pPr>
              <a:lnSpc>
                <a:spcPct val="130000"/>
              </a:lnSpc>
              <a:buNone/>
            </a:pPr>
            <a:r>
              <a:rPr lang="en-US" sz="2800" dirty="0" smtClean="0"/>
              <a:t>9. </a:t>
            </a:r>
            <a:r>
              <a:rPr lang="en-US" sz="2800" dirty="0" smtClean="0">
                <a:hlinkClick r:id="rId3" action="ppaction://hlinksldjump"/>
              </a:rPr>
              <a:t>COSY </a:t>
            </a:r>
            <a:r>
              <a:rPr lang="en-US" sz="2800" dirty="0" smtClean="0"/>
              <a:t>(</a:t>
            </a:r>
            <a:r>
              <a:rPr lang="en-US" sz="2800" dirty="0" err="1" smtClean="0"/>
              <a:t>homonuclear</a:t>
            </a:r>
            <a:r>
              <a:rPr lang="en-US" sz="2800" dirty="0" smtClean="0"/>
              <a:t>)</a:t>
            </a:r>
          </a:p>
          <a:p>
            <a:pPr>
              <a:lnSpc>
                <a:spcPct val="130000"/>
              </a:lnSpc>
              <a:buNone/>
            </a:pPr>
            <a:r>
              <a:rPr lang="en-US" sz="2800" dirty="0" smtClean="0"/>
              <a:t>10. </a:t>
            </a:r>
            <a:r>
              <a:rPr lang="en-US" sz="2800" dirty="0" smtClean="0">
                <a:hlinkClick r:id="rId4" action="ppaction://hlinksldjump"/>
              </a:rPr>
              <a:t>COSY</a:t>
            </a:r>
            <a:r>
              <a:rPr lang="en-US" sz="2800" dirty="0" smtClean="0"/>
              <a:t> (</a:t>
            </a:r>
            <a:r>
              <a:rPr lang="en-US" sz="2800" dirty="0" err="1" smtClean="0"/>
              <a:t>heteronuclear</a:t>
            </a:r>
            <a:r>
              <a:rPr lang="en-US" sz="2800" dirty="0" smtClean="0"/>
              <a:t>)</a:t>
            </a:r>
          </a:p>
          <a:p>
            <a:pPr>
              <a:lnSpc>
                <a:spcPct val="130000"/>
              </a:lnSpc>
              <a:buNone/>
            </a:pPr>
            <a:r>
              <a:rPr lang="en-US" sz="2800" dirty="0" smtClean="0"/>
              <a:t>11. </a:t>
            </a:r>
            <a:r>
              <a:rPr lang="en-US" sz="2800" dirty="0" smtClean="0">
                <a:hlinkClick r:id="rId5" action="ppaction://hlinksldjump"/>
              </a:rPr>
              <a:t>HMQC</a:t>
            </a:r>
            <a:endParaRPr lang="en-US" sz="2800" dirty="0" smtClean="0"/>
          </a:p>
          <a:p>
            <a:pPr>
              <a:lnSpc>
                <a:spcPct val="130000"/>
              </a:lnSpc>
              <a:buNone/>
            </a:pPr>
            <a:r>
              <a:rPr lang="en-US" sz="2800" dirty="0" smtClean="0"/>
              <a:t>12. </a:t>
            </a:r>
            <a:r>
              <a:rPr lang="en-US" sz="2800" dirty="0" smtClean="0">
                <a:hlinkClick r:id="rId6" action="ppaction://hlinksldjump"/>
              </a:rPr>
              <a:t>HSQC</a:t>
            </a:r>
            <a:endParaRPr lang="en-US" sz="2800" dirty="0" smtClean="0"/>
          </a:p>
          <a:p>
            <a:pPr>
              <a:lnSpc>
                <a:spcPct val="130000"/>
              </a:lnSpc>
              <a:buNone/>
            </a:pPr>
            <a:r>
              <a:rPr lang="en-US" sz="2800" dirty="0" smtClean="0"/>
              <a:t>13. </a:t>
            </a:r>
            <a:r>
              <a:rPr lang="en-US" sz="2800" dirty="0" smtClean="0">
                <a:hlinkClick r:id="rId7" action="ppaction://hlinksldjump"/>
              </a:rPr>
              <a:t>HMBC</a:t>
            </a:r>
            <a:endParaRPr lang="en-US" sz="2800" dirty="0" smtClean="0"/>
          </a:p>
          <a:p>
            <a:pPr>
              <a:lnSpc>
                <a:spcPct val="130000"/>
              </a:lnSpc>
              <a:buNone/>
            </a:pPr>
            <a:r>
              <a:rPr lang="en-US" sz="2800" dirty="0" smtClean="0"/>
              <a:t>14. </a:t>
            </a:r>
            <a:r>
              <a:rPr lang="en-US" sz="2800" dirty="0" smtClean="0">
                <a:hlinkClick r:id="rId8" action="ppaction://hlinksldjump"/>
              </a:rPr>
              <a:t>TOCSY </a:t>
            </a:r>
            <a:r>
              <a:rPr lang="en-US" sz="2800" dirty="0" smtClean="0"/>
              <a:t>(HOHAHA)</a:t>
            </a:r>
          </a:p>
          <a:p>
            <a:pPr>
              <a:lnSpc>
                <a:spcPct val="130000"/>
              </a:lnSpc>
              <a:buNone/>
            </a:pPr>
            <a:r>
              <a:rPr lang="en-US" sz="2800" dirty="0" smtClean="0"/>
              <a:t>15. </a:t>
            </a:r>
            <a:r>
              <a:rPr lang="en-US" sz="2800" dirty="0" smtClean="0">
                <a:hlinkClick r:id="" action="ppaction://noaction"/>
              </a:rPr>
              <a:t>NOESY, ROESY</a:t>
            </a:r>
            <a:endParaRPr lang="en-US" sz="2800" dirty="0" smtClean="0"/>
          </a:p>
          <a:p>
            <a:pPr>
              <a:lnSpc>
                <a:spcPct val="130000"/>
              </a:lnSpc>
              <a:buNone/>
            </a:pPr>
            <a:r>
              <a:rPr lang="en-US" sz="2800" dirty="0" smtClean="0"/>
              <a:t>16. </a:t>
            </a:r>
            <a:r>
              <a:rPr lang="en-US" sz="2800" dirty="0" smtClean="0">
                <a:hlinkClick r:id="rId9" action="ppaction://hlinksldjump"/>
              </a:rPr>
              <a:t>INADEQUATE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8917"/>
            <a:ext cx="3010486" cy="166835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PFG- Spin echo</a:t>
            </a:r>
            <a:endParaRPr lang="en-US" dirty="0"/>
          </a:p>
        </p:txBody>
      </p:sp>
      <p:pic>
        <p:nvPicPr>
          <p:cNvPr id="524290" name="Picture 2" descr="f-8-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556" y="0"/>
            <a:ext cx="53804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7239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C. Interpretation of spectra </a:t>
            </a:r>
            <a:endParaRPr lang="en-US" sz="3200" b="1" dirty="0"/>
          </a:p>
        </p:txBody>
      </p:sp>
      <p:pic>
        <p:nvPicPr>
          <p:cNvPr id="4546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9873"/>
            <a:ext cx="8159262" cy="556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1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3266" name="Picture 2" descr="f-8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81322" y="830012"/>
            <a:ext cx="5962678" cy="436101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5. </a:t>
            </a:r>
            <a:r>
              <a:rPr lang="en-US" sz="4400" dirty="0" smtClean="0"/>
              <a:t>SPI</a:t>
            </a:r>
            <a:br>
              <a:rPr lang="en-US" sz="4400" dirty="0" smtClean="0"/>
            </a:br>
            <a:r>
              <a:rPr lang="en-US" sz="4400" dirty="0" smtClean="0"/>
              <a:t>selective population inversion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3825456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First techniques in: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Signal enhancement by population transfer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It is named also SPT (selective </a:t>
            </a:r>
            <a:r>
              <a:rPr lang="en-US" dirty="0" err="1" smtClean="0"/>
              <a:t>polpulation</a:t>
            </a:r>
            <a:r>
              <a:rPr lang="en-US" dirty="0" smtClean="0"/>
              <a:t> transfer)</a:t>
            </a:r>
          </a:p>
          <a:p>
            <a:pPr algn="just"/>
            <a:r>
              <a:rPr lang="en-US" dirty="0" smtClean="0"/>
              <a:t>Signal enhancement by population transfer techniques used to enhance the intensity of CNMR spectra</a:t>
            </a:r>
          </a:p>
          <a:p>
            <a:pPr algn="just"/>
            <a:r>
              <a:rPr lang="en-US" dirty="0" smtClean="0"/>
              <a:t>Other types in this category are DEPT, INEPT</a:t>
            </a:r>
          </a:p>
          <a:p>
            <a:pPr algn="just"/>
            <a:r>
              <a:rPr lang="en-US" dirty="0" smtClean="0"/>
              <a:t>Simple SPI is a difficult experiments and other techniques used  nowadays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It uses sensitive nuclei (H) and decouple it to enhance the intensity of insensitive nuclei (13C)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8" name="Picture 2" descr="f-8-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0837" y="0"/>
            <a:ext cx="5310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endParaRPr lang="en-US" sz="3200" b="1" dirty="0"/>
          </a:p>
        </p:txBody>
      </p:sp>
      <p:pic>
        <p:nvPicPr>
          <p:cNvPr id="525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0966"/>
            <a:ext cx="9153232" cy="457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89" y="1111348"/>
            <a:ext cx="9111911" cy="483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7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578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3201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For each method: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A. Definition and obtainable data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B. Pulse sequence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C. Interpretation of spectra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8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58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7239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C. Interpretation of spectra </a:t>
            </a:r>
            <a:endParaRPr lang="en-US" sz="3200" b="1" dirty="0"/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939" y="1553821"/>
            <a:ext cx="6034526" cy="526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6. </a:t>
            </a:r>
            <a:r>
              <a:rPr lang="en-US" sz="4400" dirty="0" smtClean="0"/>
              <a:t>DEPT</a:t>
            </a:r>
            <a:br>
              <a:rPr lang="en-US" sz="440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505062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8356" y="689317"/>
            <a:ext cx="7705823" cy="616868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Distortionless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enhancement by polarization transfer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360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The results are the same as APT with different pulse sequence , it is faster and more sensitive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This technique to distinguish among CH</a:t>
            </a:r>
            <a:r>
              <a:rPr kumimoji="0" lang="en-GB" sz="240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3,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CH</a:t>
            </a:r>
            <a:r>
              <a:rPr kumimoji="0" lang="en-GB" sz="240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2, 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and CH group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DEPT 90:    only CH peaks visible?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DEPT 135: -CH</a:t>
            </a:r>
            <a:r>
              <a:rPr kumimoji="0" lang="en-GB" sz="240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peaks negative, -CH and CH</a:t>
            </a:r>
            <a:r>
              <a:rPr kumimoji="0" lang="en-GB" sz="240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3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peaks positive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PENDANT: -CH</a:t>
            </a:r>
            <a:r>
              <a:rPr kumimoji="0" lang="en-GB" sz="240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and quaternary peaks negative,                    -CH</a:t>
            </a:r>
            <a:r>
              <a:rPr kumimoji="0" lang="en-GB" sz="240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3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and 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 peaks positive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DEPT </a:t>
            </a:r>
            <a:r>
              <a:rPr kumimoji="0" lang="en-GB" sz="240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 spectrum does </a:t>
            </a:r>
            <a:r>
              <a:rPr kumimoji="0" lang="en-GB" sz="24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not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show a signal for a carbon that is not attached to a hydrogen.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It is now much more widely used than proton coupling to determine the number of hydrogens attached to a carbon.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en-GB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138" y="2265363"/>
            <a:ext cx="8699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1714500" y="3000375"/>
          <a:ext cx="4679950" cy="325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3" name="차트" r:id="rId5" imgW="4857750" imgH="3829101" progId="Excel.Sheet.8">
                  <p:embed/>
                </p:oleObj>
              </mc:Choice>
              <mc:Fallback>
                <p:oleObj name="차트" r:id="rId5" imgW="4857750" imgH="3829101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5050" r="3661"/>
                      <a:stretch>
                        <a:fillRect/>
                      </a:stretch>
                    </p:blipFill>
                    <p:spPr bwMode="auto">
                      <a:xfrm>
                        <a:off x="1714500" y="3000375"/>
                        <a:ext cx="4679950" cy="325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Text Box 7"/>
          <p:cNvSpPr txBox="1">
            <a:spLocks noChangeArrowheads="1"/>
          </p:cNvSpPr>
          <p:nvPr/>
        </p:nvSpPr>
        <p:spPr bwMode="auto">
          <a:xfrm>
            <a:off x="3781425" y="3332163"/>
            <a:ext cx="47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CH</a:t>
            </a:r>
          </a:p>
        </p:txBody>
      </p:sp>
      <p:sp>
        <p:nvSpPr>
          <p:cNvPr id="8204" name="Text Box 8"/>
          <p:cNvSpPr txBox="1">
            <a:spLocks noChangeArrowheads="1"/>
          </p:cNvSpPr>
          <p:nvPr/>
        </p:nvSpPr>
        <p:spPr bwMode="auto">
          <a:xfrm>
            <a:off x="4954588" y="5665788"/>
            <a:ext cx="554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CH</a:t>
            </a:r>
            <a:r>
              <a:rPr lang="en-US" altLang="ko-KR" baseline="-25000"/>
              <a:t>2</a:t>
            </a:r>
          </a:p>
        </p:txBody>
      </p:sp>
      <p:sp>
        <p:nvSpPr>
          <p:cNvPr id="8205" name="Text Box 9"/>
          <p:cNvSpPr txBox="1">
            <a:spLocks noChangeArrowheads="1"/>
          </p:cNvSpPr>
          <p:nvPr/>
        </p:nvSpPr>
        <p:spPr bwMode="auto">
          <a:xfrm>
            <a:off x="5602288" y="3360738"/>
            <a:ext cx="554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CH</a:t>
            </a:r>
            <a:r>
              <a:rPr lang="en-US" altLang="ko-KR" baseline="-25000"/>
              <a:t>3</a:t>
            </a:r>
          </a:p>
        </p:txBody>
      </p:sp>
      <p:sp>
        <p:nvSpPr>
          <p:cNvPr id="8206" name="Line 10"/>
          <p:cNvSpPr>
            <a:spLocks noChangeShapeType="1"/>
          </p:cNvSpPr>
          <p:nvPr/>
        </p:nvSpPr>
        <p:spPr bwMode="auto">
          <a:xfrm flipV="1">
            <a:off x="3009900" y="3216275"/>
            <a:ext cx="0" cy="2232025"/>
          </a:xfrm>
          <a:prstGeom prst="line">
            <a:avLst/>
          </a:prstGeom>
          <a:noFill/>
          <a:ln w="9525" cap="rnd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7" name="Line 11"/>
          <p:cNvSpPr>
            <a:spLocks noChangeShapeType="1"/>
          </p:cNvSpPr>
          <p:nvPr/>
        </p:nvSpPr>
        <p:spPr bwMode="auto">
          <a:xfrm flipV="1">
            <a:off x="4090988" y="3289300"/>
            <a:ext cx="0" cy="2232025"/>
          </a:xfrm>
          <a:prstGeom prst="line">
            <a:avLst/>
          </a:prstGeom>
          <a:noFill/>
          <a:ln w="9525" cap="rnd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8" name="Line 12"/>
          <p:cNvSpPr>
            <a:spLocks noChangeShapeType="1"/>
          </p:cNvSpPr>
          <p:nvPr/>
        </p:nvSpPr>
        <p:spPr bwMode="auto">
          <a:xfrm flipV="1">
            <a:off x="5124450" y="3278188"/>
            <a:ext cx="7938" cy="2597150"/>
          </a:xfrm>
          <a:prstGeom prst="line">
            <a:avLst/>
          </a:prstGeom>
          <a:noFill/>
          <a:ln w="9525" cap="rnd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9" name="Line 13"/>
          <p:cNvSpPr>
            <a:spLocks noChangeShapeType="1"/>
          </p:cNvSpPr>
          <p:nvPr/>
        </p:nvSpPr>
        <p:spPr bwMode="auto">
          <a:xfrm>
            <a:off x="1970088" y="184308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0" name="Line 14"/>
          <p:cNvSpPr>
            <a:spLocks noChangeShapeType="1"/>
          </p:cNvSpPr>
          <p:nvPr/>
        </p:nvSpPr>
        <p:spPr bwMode="auto">
          <a:xfrm flipV="1">
            <a:off x="2330450" y="14112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1" name="Line 15"/>
          <p:cNvSpPr>
            <a:spLocks noChangeShapeType="1"/>
          </p:cNvSpPr>
          <p:nvPr/>
        </p:nvSpPr>
        <p:spPr bwMode="auto">
          <a:xfrm flipV="1">
            <a:off x="2474913" y="14112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2" name="Line 16"/>
          <p:cNvSpPr>
            <a:spLocks noChangeShapeType="1"/>
          </p:cNvSpPr>
          <p:nvPr/>
        </p:nvSpPr>
        <p:spPr bwMode="auto">
          <a:xfrm flipH="1">
            <a:off x="2330450" y="1411288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3" name="Line 17"/>
          <p:cNvSpPr>
            <a:spLocks noChangeShapeType="1"/>
          </p:cNvSpPr>
          <p:nvPr/>
        </p:nvSpPr>
        <p:spPr bwMode="auto">
          <a:xfrm>
            <a:off x="2474913" y="18430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4" name="Line 18"/>
          <p:cNvSpPr>
            <a:spLocks noChangeShapeType="1"/>
          </p:cNvSpPr>
          <p:nvPr/>
        </p:nvSpPr>
        <p:spPr bwMode="auto">
          <a:xfrm flipV="1">
            <a:off x="3122613" y="14112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 flipV="1">
            <a:off x="3411538" y="14112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6" name="Line 20"/>
          <p:cNvSpPr>
            <a:spLocks noChangeShapeType="1"/>
          </p:cNvSpPr>
          <p:nvPr/>
        </p:nvSpPr>
        <p:spPr bwMode="auto">
          <a:xfrm flipH="1">
            <a:off x="3122613" y="14112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7" name="Line 21"/>
          <p:cNvSpPr>
            <a:spLocks noChangeShapeType="1"/>
          </p:cNvSpPr>
          <p:nvPr/>
        </p:nvSpPr>
        <p:spPr bwMode="auto">
          <a:xfrm>
            <a:off x="2906713" y="18430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3411538" y="18430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 flipV="1">
            <a:off x="4057650" y="14112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0" name="Line 24"/>
          <p:cNvSpPr>
            <a:spLocks noChangeShapeType="1"/>
          </p:cNvSpPr>
          <p:nvPr/>
        </p:nvSpPr>
        <p:spPr bwMode="auto">
          <a:xfrm flipV="1">
            <a:off x="4202113" y="14112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1" name="Line 25"/>
          <p:cNvSpPr>
            <a:spLocks noChangeShapeType="1"/>
          </p:cNvSpPr>
          <p:nvPr/>
        </p:nvSpPr>
        <p:spPr bwMode="auto">
          <a:xfrm flipH="1">
            <a:off x="4057650" y="1411288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2" name="Line 26"/>
          <p:cNvSpPr>
            <a:spLocks noChangeShapeType="1"/>
          </p:cNvSpPr>
          <p:nvPr/>
        </p:nvSpPr>
        <p:spPr bwMode="auto">
          <a:xfrm>
            <a:off x="1970088" y="256381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194050" y="21320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4" name="Line 28"/>
          <p:cNvSpPr>
            <a:spLocks noChangeShapeType="1"/>
          </p:cNvSpPr>
          <p:nvPr/>
        </p:nvSpPr>
        <p:spPr bwMode="auto">
          <a:xfrm flipV="1">
            <a:off x="3338513" y="21320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5" name="Line 29"/>
          <p:cNvSpPr>
            <a:spLocks noChangeShapeType="1"/>
          </p:cNvSpPr>
          <p:nvPr/>
        </p:nvSpPr>
        <p:spPr bwMode="auto">
          <a:xfrm flipH="1">
            <a:off x="3194050" y="213201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6" name="Line 30"/>
          <p:cNvSpPr>
            <a:spLocks noChangeShapeType="1"/>
          </p:cNvSpPr>
          <p:nvPr/>
        </p:nvSpPr>
        <p:spPr bwMode="auto">
          <a:xfrm>
            <a:off x="3338513" y="25638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7" name="Line 31"/>
          <p:cNvSpPr>
            <a:spLocks noChangeShapeType="1"/>
          </p:cNvSpPr>
          <p:nvPr/>
        </p:nvSpPr>
        <p:spPr bwMode="auto">
          <a:xfrm flipV="1">
            <a:off x="3986213" y="21320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8" name="Line 32"/>
          <p:cNvSpPr>
            <a:spLocks noChangeShapeType="1"/>
          </p:cNvSpPr>
          <p:nvPr/>
        </p:nvSpPr>
        <p:spPr bwMode="auto">
          <a:xfrm flipV="1">
            <a:off x="4275138" y="21320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9" name="Line 33"/>
          <p:cNvSpPr>
            <a:spLocks noChangeShapeType="1"/>
          </p:cNvSpPr>
          <p:nvPr/>
        </p:nvSpPr>
        <p:spPr bwMode="auto">
          <a:xfrm flipH="1">
            <a:off x="3986213" y="213201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30" name="Line 34"/>
          <p:cNvSpPr>
            <a:spLocks noChangeShapeType="1"/>
          </p:cNvSpPr>
          <p:nvPr/>
        </p:nvSpPr>
        <p:spPr bwMode="auto">
          <a:xfrm>
            <a:off x="4202113" y="18430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31" name="Line 35"/>
          <p:cNvSpPr>
            <a:spLocks noChangeShapeType="1"/>
          </p:cNvSpPr>
          <p:nvPr/>
        </p:nvSpPr>
        <p:spPr bwMode="auto">
          <a:xfrm>
            <a:off x="4275138" y="25638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32" name="Line 37"/>
          <p:cNvSpPr>
            <a:spLocks noChangeShapeType="1"/>
          </p:cNvSpPr>
          <p:nvPr/>
        </p:nvSpPr>
        <p:spPr bwMode="auto">
          <a:xfrm flipV="1">
            <a:off x="4851400" y="16271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33" name="Line 38"/>
          <p:cNvSpPr>
            <a:spLocks noChangeShapeType="1"/>
          </p:cNvSpPr>
          <p:nvPr/>
        </p:nvSpPr>
        <p:spPr bwMode="auto">
          <a:xfrm>
            <a:off x="4851400" y="16271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34" name="Line 40"/>
          <p:cNvSpPr>
            <a:spLocks noChangeShapeType="1"/>
          </p:cNvSpPr>
          <p:nvPr/>
        </p:nvSpPr>
        <p:spPr bwMode="auto">
          <a:xfrm>
            <a:off x="2474913" y="23479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35" name="Line 41"/>
          <p:cNvSpPr>
            <a:spLocks noChangeShapeType="1"/>
          </p:cNvSpPr>
          <p:nvPr/>
        </p:nvSpPr>
        <p:spPr bwMode="auto">
          <a:xfrm>
            <a:off x="3338513" y="23479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36" name="Line 42"/>
          <p:cNvSpPr>
            <a:spLocks noChangeShapeType="1"/>
          </p:cNvSpPr>
          <p:nvPr/>
        </p:nvSpPr>
        <p:spPr bwMode="auto">
          <a:xfrm>
            <a:off x="4275138" y="23479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37" name="Text Box 43"/>
          <p:cNvSpPr txBox="1">
            <a:spLocks noChangeArrowheads="1"/>
          </p:cNvSpPr>
          <p:nvPr/>
        </p:nvSpPr>
        <p:spPr bwMode="auto">
          <a:xfrm>
            <a:off x="4346575" y="205898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1/2</a:t>
            </a:r>
            <a:r>
              <a:rPr lang="en-US" altLang="ko-KR" sz="1200" b="1" i="1"/>
              <a:t>J</a:t>
            </a:r>
          </a:p>
        </p:txBody>
      </p:sp>
      <p:sp>
        <p:nvSpPr>
          <p:cNvPr id="8238" name="Text Box 44"/>
          <p:cNvSpPr txBox="1">
            <a:spLocks noChangeArrowheads="1"/>
          </p:cNvSpPr>
          <p:nvPr/>
        </p:nvSpPr>
        <p:spPr bwMode="auto">
          <a:xfrm>
            <a:off x="2546350" y="205898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1/2</a:t>
            </a:r>
            <a:r>
              <a:rPr lang="en-US" altLang="ko-KR" sz="1200" b="1" i="1"/>
              <a:t>J</a:t>
            </a:r>
          </a:p>
        </p:txBody>
      </p:sp>
      <p:sp>
        <p:nvSpPr>
          <p:cNvPr id="8239" name="Text Box 45"/>
          <p:cNvSpPr txBox="1">
            <a:spLocks noChangeArrowheads="1"/>
          </p:cNvSpPr>
          <p:nvPr/>
        </p:nvSpPr>
        <p:spPr bwMode="auto">
          <a:xfrm>
            <a:off x="3411538" y="2058988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1/2</a:t>
            </a:r>
            <a:r>
              <a:rPr lang="en-US" altLang="ko-KR" sz="1200" b="1" i="1"/>
              <a:t>J</a:t>
            </a:r>
          </a:p>
        </p:txBody>
      </p:sp>
      <p:graphicFrame>
        <p:nvGraphicFramePr>
          <p:cNvPr id="8195" name="Object 47"/>
          <p:cNvGraphicFramePr>
            <a:graphicFrameLocks noChangeAspect="1"/>
          </p:cNvGraphicFramePr>
          <p:nvPr/>
        </p:nvGraphicFramePr>
        <p:xfrm>
          <a:off x="2286000" y="1143000"/>
          <a:ext cx="254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4" name="Equation" r:id="rId7" imgW="253800" imgH="241200" progId="Equation.3">
                  <p:embed/>
                </p:oleObj>
              </mc:Choice>
              <mc:Fallback>
                <p:oleObj name="Equation" r:id="rId7" imgW="253800" imgH="241200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143000"/>
                        <a:ext cx="2540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4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5" y="2357438"/>
            <a:ext cx="14049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3111500" y="1143000"/>
          <a:ext cx="317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5" name="Equation" r:id="rId10" imgW="317160" imgH="241200" progId="Equation.3">
                  <p:embed/>
                </p:oleObj>
              </mc:Choice>
              <mc:Fallback>
                <p:oleObj name="Equation" r:id="rId10" imgW="3171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1143000"/>
                        <a:ext cx="3175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49"/>
          <p:cNvGraphicFramePr>
            <a:graphicFrameLocks noChangeAspect="1"/>
          </p:cNvGraphicFramePr>
          <p:nvPr/>
        </p:nvGraphicFramePr>
        <p:xfrm>
          <a:off x="3143250" y="1857375"/>
          <a:ext cx="254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6" name="Equation" r:id="rId12" imgW="253800" imgH="241200" progId="Equation.3">
                  <p:embed/>
                </p:oleObj>
              </mc:Choice>
              <mc:Fallback>
                <p:oleObj name="Equation" r:id="rId12" imgW="253800" imgH="2412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1857375"/>
                        <a:ext cx="2540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50"/>
          <p:cNvGraphicFramePr>
            <a:graphicFrameLocks noChangeAspect="1"/>
          </p:cNvGraphicFramePr>
          <p:nvPr/>
        </p:nvGraphicFramePr>
        <p:xfrm>
          <a:off x="3968750" y="1851025"/>
          <a:ext cx="317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7" name="Equation" r:id="rId14" imgW="317160" imgH="253800" progId="Equation.3">
                  <p:embed/>
                </p:oleObj>
              </mc:Choice>
              <mc:Fallback>
                <p:oleObj name="Equation" r:id="rId14" imgW="317160" imgH="25380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1851025"/>
                        <a:ext cx="317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51"/>
          <p:cNvGraphicFramePr>
            <a:graphicFrameLocks noChangeAspect="1"/>
          </p:cNvGraphicFramePr>
          <p:nvPr/>
        </p:nvGraphicFramePr>
        <p:xfrm>
          <a:off x="4019550" y="1136650"/>
          <a:ext cx="2159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8" name="Equation" r:id="rId16" imgW="215640" imgH="253800" progId="Equation.3">
                  <p:embed/>
                </p:oleObj>
              </mc:Choice>
              <mc:Fallback>
                <p:oleObj name="Equation" r:id="rId16" imgW="215640" imgH="253800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550" y="1136650"/>
                        <a:ext cx="2159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41" name="Line 37"/>
          <p:cNvSpPr>
            <a:spLocks noChangeShapeType="1"/>
          </p:cNvSpPr>
          <p:nvPr/>
        </p:nvSpPr>
        <p:spPr bwMode="auto">
          <a:xfrm flipV="1">
            <a:off x="5500688" y="1643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200" name="Object 52"/>
          <p:cNvGraphicFramePr>
            <a:graphicFrameLocks noChangeAspect="1"/>
          </p:cNvGraphicFramePr>
          <p:nvPr/>
        </p:nvGraphicFramePr>
        <p:xfrm>
          <a:off x="1643063" y="4643438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9" name="Equation" r:id="rId18" imgW="164880" imgH="177480" progId="Equation.3">
                  <p:embed/>
                </p:oleObj>
              </mc:Choice>
              <mc:Fallback>
                <p:oleObj name="Equation" r:id="rId18" imgW="164880" imgH="177480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4643438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itle 1"/>
          <p:cNvSpPr txBox="1">
            <a:spLocks/>
          </p:cNvSpPr>
          <p:nvPr/>
        </p:nvSpPr>
        <p:spPr>
          <a:xfrm>
            <a:off x="443346" y="0"/>
            <a:ext cx="7239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Pulse sequence</a:t>
            </a:r>
            <a:endParaRPr kumimoji="0" lang="en-US" sz="3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53" name="Group 37"/>
          <p:cNvGraphicFramePr>
            <a:graphicFrameLocks noGrp="1"/>
          </p:cNvGraphicFramePr>
          <p:nvPr>
            <p:ph idx="1"/>
          </p:nvPr>
        </p:nvGraphicFramePr>
        <p:xfrm>
          <a:off x="269679" y="1299826"/>
          <a:ext cx="7816850" cy="4149726"/>
        </p:xfrm>
        <a:graphic>
          <a:graphicData uri="http://schemas.openxmlformats.org/drawingml/2006/table">
            <a:tbl>
              <a:tblPr/>
              <a:tblGrid>
                <a:gridCol w="1563688"/>
                <a:gridCol w="1563687"/>
                <a:gridCol w="1562100"/>
                <a:gridCol w="1563688"/>
                <a:gridCol w="1563687"/>
              </a:tblGrid>
              <a:tr h="1038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6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DEPT-135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DEPT-90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6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DEPT-45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1692" y="5767754"/>
            <a:ext cx="489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DEPT-Q: DEPT  with quaternary carbons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877050" y="1052513"/>
          <a:ext cx="998538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08" name="CS ChemDraw Drawing" r:id="rId3" imgW="999000" imgH="1253520" progId="ChemDraw.Document.6.0">
                  <p:embed/>
                </p:oleObj>
              </mc:Choice>
              <mc:Fallback>
                <p:oleObj name="CS ChemDraw Drawing" r:id="rId3" imgW="999000" imgH="125352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1052513"/>
                        <a:ext cx="998538" cy="125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8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0" y="1999859"/>
          <a:ext cx="7778864" cy="4858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09" name="Bitmap Image" r:id="rId5" imgW="19552381" imgH="15352381" progId="PBrush">
                  <p:embed/>
                </p:oleObj>
              </mc:Choice>
              <mc:Fallback>
                <p:oleObj name="Bitmap Image" r:id="rId5" imgW="19552381" imgH="15352381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99859"/>
                        <a:ext cx="7778864" cy="48581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7239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C. Interpretation of spectra 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40"/>
          <p:cNvGraphicFramePr>
            <a:graphicFrameLocks noChangeAspect="1"/>
          </p:cNvGraphicFramePr>
          <p:nvPr/>
        </p:nvGraphicFramePr>
        <p:xfrm>
          <a:off x="2987675" y="1196975"/>
          <a:ext cx="208756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27" name="CS ChemDraw Drawing" r:id="rId3" imgW="1180719" imgH="528320" progId="ChemDraw.Document.6.0">
                  <p:embed/>
                </p:oleObj>
              </mc:Choice>
              <mc:Fallback>
                <p:oleObj name="CS ChemDraw Drawing" r:id="rId3" imgW="1180719" imgH="528320" progId="ChemDraw.Document.6.0">
                  <p:embed/>
                  <p:pic>
                    <p:nvPicPr>
                      <p:cNvPr id="0" name="Object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1196975"/>
                        <a:ext cx="2087563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403225" y="5795963"/>
            <a:ext cx="3959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0" name="Line 39"/>
          <p:cNvSpPr>
            <a:spLocks noChangeShapeType="1"/>
          </p:cNvSpPr>
          <p:nvPr/>
        </p:nvSpPr>
        <p:spPr bwMode="auto">
          <a:xfrm>
            <a:off x="474663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Line 40"/>
          <p:cNvSpPr>
            <a:spLocks noChangeShapeType="1"/>
          </p:cNvSpPr>
          <p:nvPr/>
        </p:nvSpPr>
        <p:spPr bwMode="auto">
          <a:xfrm>
            <a:off x="762000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2" name="Line 41"/>
          <p:cNvSpPr>
            <a:spLocks noChangeShapeType="1"/>
          </p:cNvSpPr>
          <p:nvPr/>
        </p:nvSpPr>
        <p:spPr bwMode="auto">
          <a:xfrm>
            <a:off x="1122363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Line 42"/>
          <p:cNvSpPr>
            <a:spLocks noChangeShapeType="1"/>
          </p:cNvSpPr>
          <p:nvPr/>
        </p:nvSpPr>
        <p:spPr bwMode="auto">
          <a:xfrm>
            <a:off x="1482725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4" name="Line 43"/>
          <p:cNvSpPr>
            <a:spLocks noChangeShapeType="1"/>
          </p:cNvSpPr>
          <p:nvPr/>
        </p:nvSpPr>
        <p:spPr bwMode="auto">
          <a:xfrm>
            <a:off x="1843088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5" name="Line 44"/>
          <p:cNvSpPr>
            <a:spLocks noChangeShapeType="1"/>
          </p:cNvSpPr>
          <p:nvPr/>
        </p:nvSpPr>
        <p:spPr bwMode="auto">
          <a:xfrm>
            <a:off x="2203450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6" name="Line 45"/>
          <p:cNvSpPr>
            <a:spLocks noChangeShapeType="1"/>
          </p:cNvSpPr>
          <p:nvPr/>
        </p:nvSpPr>
        <p:spPr bwMode="auto">
          <a:xfrm>
            <a:off x="2562225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7" name="Line 46"/>
          <p:cNvSpPr>
            <a:spLocks noChangeShapeType="1"/>
          </p:cNvSpPr>
          <p:nvPr/>
        </p:nvSpPr>
        <p:spPr bwMode="auto">
          <a:xfrm>
            <a:off x="2922588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8" name="Line 47"/>
          <p:cNvSpPr>
            <a:spLocks noChangeShapeType="1"/>
          </p:cNvSpPr>
          <p:nvPr/>
        </p:nvSpPr>
        <p:spPr bwMode="auto">
          <a:xfrm>
            <a:off x="3282950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9" name="Line 48"/>
          <p:cNvSpPr>
            <a:spLocks noChangeShapeType="1"/>
          </p:cNvSpPr>
          <p:nvPr/>
        </p:nvSpPr>
        <p:spPr bwMode="auto">
          <a:xfrm>
            <a:off x="3643313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0" name="Line 49"/>
          <p:cNvSpPr>
            <a:spLocks noChangeShapeType="1"/>
          </p:cNvSpPr>
          <p:nvPr/>
        </p:nvSpPr>
        <p:spPr bwMode="auto">
          <a:xfrm>
            <a:off x="4003675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277813" y="5857875"/>
            <a:ext cx="42132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b="1"/>
              <a:t>220     200       180      160       140      120       100        80        60         40         20         0</a:t>
            </a:r>
          </a:p>
        </p:txBody>
      </p:sp>
      <p:sp>
        <p:nvSpPr>
          <p:cNvPr id="9232" name="Line 53"/>
          <p:cNvSpPr>
            <a:spLocks noChangeShapeType="1"/>
          </p:cNvSpPr>
          <p:nvPr/>
        </p:nvSpPr>
        <p:spPr bwMode="auto">
          <a:xfrm>
            <a:off x="4362450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3" name="Line 54"/>
          <p:cNvSpPr>
            <a:spLocks noChangeShapeType="1"/>
          </p:cNvSpPr>
          <p:nvPr/>
        </p:nvSpPr>
        <p:spPr bwMode="auto">
          <a:xfrm>
            <a:off x="403225" y="5724525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4" name="Line 55"/>
          <p:cNvSpPr>
            <a:spLocks noChangeShapeType="1"/>
          </p:cNvSpPr>
          <p:nvPr/>
        </p:nvSpPr>
        <p:spPr bwMode="auto">
          <a:xfrm flipV="1">
            <a:off x="3211513" y="5364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5" name="Line 56"/>
          <p:cNvSpPr>
            <a:spLocks noChangeShapeType="1"/>
          </p:cNvSpPr>
          <p:nvPr/>
        </p:nvSpPr>
        <p:spPr bwMode="auto">
          <a:xfrm flipV="1">
            <a:off x="3470275" y="5364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6" name="Line 57"/>
          <p:cNvSpPr>
            <a:spLocks noChangeShapeType="1"/>
          </p:cNvSpPr>
          <p:nvPr/>
        </p:nvSpPr>
        <p:spPr bwMode="auto">
          <a:xfrm flipV="1">
            <a:off x="3827463" y="5364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7" name="Line 58"/>
          <p:cNvSpPr>
            <a:spLocks noChangeShapeType="1"/>
          </p:cNvSpPr>
          <p:nvPr/>
        </p:nvSpPr>
        <p:spPr bwMode="auto">
          <a:xfrm flipV="1">
            <a:off x="4148138" y="53546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8" name="Line 59"/>
          <p:cNvSpPr>
            <a:spLocks noChangeShapeType="1"/>
          </p:cNvSpPr>
          <p:nvPr/>
        </p:nvSpPr>
        <p:spPr bwMode="auto">
          <a:xfrm flipV="1">
            <a:off x="619125" y="55800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9" name="Line 79"/>
          <p:cNvSpPr>
            <a:spLocks noChangeShapeType="1"/>
          </p:cNvSpPr>
          <p:nvPr/>
        </p:nvSpPr>
        <p:spPr bwMode="auto">
          <a:xfrm>
            <a:off x="401638" y="5086350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0" name="Line 80"/>
          <p:cNvSpPr>
            <a:spLocks noChangeShapeType="1"/>
          </p:cNvSpPr>
          <p:nvPr/>
        </p:nvSpPr>
        <p:spPr bwMode="auto">
          <a:xfrm flipV="1">
            <a:off x="3209925" y="47259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1" name="Line 81"/>
          <p:cNvSpPr>
            <a:spLocks noChangeShapeType="1"/>
          </p:cNvSpPr>
          <p:nvPr/>
        </p:nvSpPr>
        <p:spPr bwMode="auto">
          <a:xfrm flipV="1">
            <a:off x="3468688" y="47259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2" name="Line 82"/>
          <p:cNvSpPr>
            <a:spLocks noChangeShapeType="1"/>
          </p:cNvSpPr>
          <p:nvPr/>
        </p:nvSpPr>
        <p:spPr bwMode="auto">
          <a:xfrm flipV="1">
            <a:off x="3825875" y="47259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3" name="Line 83"/>
          <p:cNvSpPr>
            <a:spLocks noChangeShapeType="1"/>
          </p:cNvSpPr>
          <p:nvPr/>
        </p:nvSpPr>
        <p:spPr bwMode="auto">
          <a:xfrm flipV="1">
            <a:off x="4146550" y="4716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4" name="Line 85"/>
          <p:cNvSpPr>
            <a:spLocks noChangeShapeType="1"/>
          </p:cNvSpPr>
          <p:nvPr/>
        </p:nvSpPr>
        <p:spPr bwMode="auto">
          <a:xfrm>
            <a:off x="401638" y="4437063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5" name="Line 87"/>
          <p:cNvSpPr>
            <a:spLocks noChangeShapeType="1"/>
          </p:cNvSpPr>
          <p:nvPr/>
        </p:nvSpPr>
        <p:spPr bwMode="auto">
          <a:xfrm flipV="1">
            <a:off x="3468688" y="40767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6" name="Line 91"/>
          <p:cNvSpPr>
            <a:spLocks noChangeShapeType="1"/>
          </p:cNvSpPr>
          <p:nvPr/>
        </p:nvSpPr>
        <p:spPr bwMode="auto">
          <a:xfrm>
            <a:off x="403225" y="3635375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7" name="Line 92"/>
          <p:cNvSpPr>
            <a:spLocks noChangeShapeType="1"/>
          </p:cNvSpPr>
          <p:nvPr/>
        </p:nvSpPr>
        <p:spPr bwMode="auto">
          <a:xfrm flipV="1">
            <a:off x="3211513" y="36353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8" name="Line 93"/>
          <p:cNvSpPr>
            <a:spLocks noChangeShapeType="1"/>
          </p:cNvSpPr>
          <p:nvPr/>
        </p:nvSpPr>
        <p:spPr bwMode="auto">
          <a:xfrm flipV="1">
            <a:off x="3470275" y="32750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9" name="Line 94"/>
          <p:cNvSpPr>
            <a:spLocks noChangeShapeType="1"/>
          </p:cNvSpPr>
          <p:nvPr/>
        </p:nvSpPr>
        <p:spPr bwMode="auto">
          <a:xfrm flipV="1">
            <a:off x="3827463" y="32750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0" name="Line 95"/>
          <p:cNvSpPr>
            <a:spLocks noChangeShapeType="1"/>
          </p:cNvSpPr>
          <p:nvPr/>
        </p:nvSpPr>
        <p:spPr bwMode="auto">
          <a:xfrm flipV="1">
            <a:off x="4148138" y="32654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1" name="Line 97"/>
          <p:cNvSpPr>
            <a:spLocks noChangeShapeType="1"/>
          </p:cNvSpPr>
          <p:nvPr/>
        </p:nvSpPr>
        <p:spPr bwMode="auto">
          <a:xfrm>
            <a:off x="4860925" y="5795963"/>
            <a:ext cx="3959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2" name="Line 98"/>
          <p:cNvSpPr>
            <a:spLocks noChangeShapeType="1"/>
          </p:cNvSpPr>
          <p:nvPr/>
        </p:nvSpPr>
        <p:spPr bwMode="auto">
          <a:xfrm>
            <a:off x="4932363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3" name="Line 99"/>
          <p:cNvSpPr>
            <a:spLocks noChangeShapeType="1"/>
          </p:cNvSpPr>
          <p:nvPr/>
        </p:nvSpPr>
        <p:spPr bwMode="auto">
          <a:xfrm>
            <a:off x="5219700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4" name="Line 100"/>
          <p:cNvSpPr>
            <a:spLocks noChangeShapeType="1"/>
          </p:cNvSpPr>
          <p:nvPr/>
        </p:nvSpPr>
        <p:spPr bwMode="auto">
          <a:xfrm>
            <a:off x="5580063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5" name="Line 101"/>
          <p:cNvSpPr>
            <a:spLocks noChangeShapeType="1"/>
          </p:cNvSpPr>
          <p:nvPr/>
        </p:nvSpPr>
        <p:spPr bwMode="auto">
          <a:xfrm>
            <a:off x="5940425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6" name="Line 102"/>
          <p:cNvSpPr>
            <a:spLocks noChangeShapeType="1"/>
          </p:cNvSpPr>
          <p:nvPr/>
        </p:nvSpPr>
        <p:spPr bwMode="auto">
          <a:xfrm>
            <a:off x="6300788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7" name="Line 103"/>
          <p:cNvSpPr>
            <a:spLocks noChangeShapeType="1"/>
          </p:cNvSpPr>
          <p:nvPr/>
        </p:nvSpPr>
        <p:spPr bwMode="auto">
          <a:xfrm>
            <a:off x="6661150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8" name="Line 104"/>
          <p:cNvSpPr>
            <a:spLocks noChangeShapeType="1"/>
          </p:cNvSpPr>
          <p:nvPr/>
        </p:nvSpPr>
        <p:spPr bwMode="auto">
          <a:xfrm>
            <a:off x="7019925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9" name="Line 105"/>
          <p:cNvSpPr>
            <a:spLocks noChangeShapeType="1"/>
          </p:cNvSpPr>
          <p:nvPr/>
        </p:nvSpPr>
        <p:spPr bwMode="auto">
          <a:xfrm>
            <a:off x="7380288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0" name="Line 106"/>
          <p:cNvSpPr>
            <a:spLocks noChangeShapeType="1"/>
          </p:cNvSpPr>
          <p:nvPr/>
        </p:nvSpPr>
        <p:spPr bwMode="auto">
          <a:xfrm>
            <a:off x="7740650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1" name="Line 107"/>
          <p:cNvSpPr>
            <a:spLocks noChangeShapeType="1"/>
          </p:cNvSpPr>
          <p:nvPr/>
        </p:nvSpPr>
        <p:spPr bwMode="auto">
          <a:xfrm>
            <a:off x="8101013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2" name="Line 108"/>
          <p:cNvSpPr>
            <a:spLocks noChangeShapeType="1"/>
          </p:cNvSpPr>
          <p:nvPr/>
        </p:nvSpPr>
        <p:spPr bwMode="auto">
          <a:xfrm>
            <a:off x="8461375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3" name="Text Box 109"/>
          <p:cNvSpPr txBox="1">
            <a:spLocks noChangeArrowheads="1"/>
          </p:cNvSpPr>
          <p:nvPr/>
        </p:nvSpPr>
        <p:spPr bwMode="auto">
          <a:xfrm>
            <a:off x="4735513" y="5857875"/>
            <a:ext cx="42132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b="1"/>
              <a:t>220     200       180      160       140      120       100        80        60         40         20         0</a:t>
            </a:r>
          </a:p>
        </p:txBody>
      </p:sp>
      <p:sp>
        <p:nvSpPr>
          <p:cNvPr id="9264" name="Line 110"/>
          <p:cNvSpPr>
            <a:spLocks noChangeShapeType="1"/>
          </p:cNvSpPr>
          <p:nvPr/>
        </p:nvSpPr>
        <p:spPr bwMode="auto">
          <a:xfrm>
            <a:off x="8820150" y="5795963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5" name="Line 111"/>
          <p:cNvSpPr>
            <a:spLocks noChangeShapeType="1"/>
          </p:cNvSpPr>
          <p:nvPr/>
        </p:nvSpPr>
        <p:spPr bwMode="auto">
          <a:xfrm>
            <a:off x="4860925" y="5724525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6" name="Line 112"/>
          <p:cNvSpPr>
            <a:spLocks noChangeShapeType="1"/>
          </p:cNvSpPr>
          <p:nvPr/>
        </p:nvSpPr>
        <p:spPr bwMode="auto">
          <a:xfrm flipV="1">
            <a:off x="7669213" y="5364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7" name="Line 113"/>
          <p:cNvSpPr>
            <a:spLocks noChangeShapeType="1"/>
          </p:cNvSpPr>
          <p:nvPr/>
        </p:nvSpPr>
        <p:spPr bwMode="auto">
          <a:xfrm flipV="1">
            <a:off x="7927975" y="5364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8" name="Line 114"/>
          <p:cNvSpPr>
            <a:spLocks noChangeShapeType="1"/>
          </p:cNvSpPr>
          <p:nvPr/>
        </p:nvSpPr>
        <p:spPr bwMode="auto">
          <a:xfrm flipV="1">
            <a:off x="8285163" y="5364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9" name="Line 115"/>
          <p:cNvSpPr>
            <a:spLocks noChangeShapeType="1"/>
          </p:cNvSpPr>
          <p:nvPr/>
        </p:nvSpPr>
        <p:spPr bwMode="auto">
          <a:xfrm flipV="1">
            <a:off x="8605838" y="53546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0" name="Line 116"/>
          <p:cNvSpPr>
            <a:spLocks noChangeShapeType="1"/>
          </p:cNvSpPr>
          <p:nvPr/>
        </p:nvSpPr>
        <p:spPr bwMode="auto">
          <a:xfrm flipV="1">
            <a:off x="5076825" y="55800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1" name="Line 117"/>
          <p:cNvSpPr>
            <a:spLocks noChangeShapeType="1"/>
          </p:cNvSpPr>
          <p:nvPr/>
        </p:nvSpPr>
        <p:spPr bwMode="auto">
          <a:xfrm>
            <a:off x="4857750" y="4592638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2" name="Line 119"/>
          <p:cNvSpPr>
            <a:spLocks noChangeShapeType="1"/>
          </p:cNvSpPr>
          <p:nvPr/>
        </p:nvSpPr>
        <p:spPr bwMode="auto">
          <a:xfrm flipV="1">
            <a:off x="7924800" y="42322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3" name="Line 122"/>
          <p:cNvSpPr>
            <a:spLocks noChangeShapeType="1"/>
          </p:cNvSpPr>
          <p:nvPr/>
        </p:nvSpPr>
        <p:spPr bwMode="auto">
          <a:xfrm>
            <a:off x="4857750" y="3943350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4" name="Line 124"/>
          <p:cNvSpPr>
            <a:spLocks noChangeShapeType="1"/>
          </p:cNvSpPr>
          <p:nvPr/>
        </p:nvSpPr>
        <p:spPr bwMode="auto">
          <a:xfrm>
            <a:off x="4859338" y="3429000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5" name="Line 125"/>
          <p:cNvSpPr>
            <a:spLocks noChangeShapeType="1"/>
          </p:cNvSpPr>
          <p:nvPr/>
        </p:nvSpPr>
        <p:spPr bwMode="auto">
          <a:xfrm flipV="1">
            <a:off x="7666038" y="35829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6" name="Line 127"/>
          <p:cNvSpPr>
            <a:spLocks noChangeShapeType="1"/>
          </p:cNvSpPr>
          <p:nvPr/>
        </p:nvSpPr>
        <p:spPr bwMode="auto">
          <a:xfrm flipV="1">
            <a:off x="8283575" y="30686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7" name="Line 128"/>
          <p:cNvSpPr>
            <a:spLocks noChangeShapeType="1"/>
          </p:cNvSpPr>
          <p:nvPr/>
        </p:nvSpPr>
        <p:spPr bwMode="auto">
          <a:xfrm flipV="1">
            <a:off x="8604250" y="30591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8" name="Line 129"/>
          <p:cNvSpPr>
            <a:spLocks noChangeShapeType="1"/>
          </p:cNvSpPr>
          <p:nvPr/>
        </p:nvSpPr>
        <p:spPr bwMode="auto">
          <a:xfrm>
            <a:off x="4859338" y="5157788"/>
            <a:ext cx="3959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9" name="Line 130"/>
          <p:cNvSpPr>
            <a:spLocks noChangeShapeType="1"/>
          </p:cNvSpPr>
          <p:nvPr/>
        </p:nvSpPr>
        <p:spPr bwMode="auto">
          <a:xfrm flipV="1">
            <a:off x="7667625" y="47974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80" name="Line 131"/>
          <p:cNvSpPr>
            <a:spLocks noChangeShapeType="1"/>
          </p:cNvSpPr>
          <p:nvPr/>
        </p:nvSpPr>
        <p:spPr bwMode="auto">
          <a:xfrm flipV="1">
            <a:off x="7926388" y="47974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81" name="Line 132"/>
          <p:cNvSpPr>
            <a:spLocks noChangeShapeType="1"/>
          </p:cNvSpPr>
          <p:nvPr/>
        </p:nvSpPr>
        <p:spPr bwMode="auto">
          <a:xfrm flipV="1">
            <a:off x="8283575" y="47974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82" name="Line 133"/>
          <p:cNvSpPr>
            <a:spLocks noChangeShapeType="1"/>
          </p:cNvSpPr>
          <p:nvPr/>
        </p:nvSpPr>
        <p:spPr bwMode="auto">
          <a:xfrm flipV="1">
            <a:off x="8604250" y="47879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83" name="Text Box 134"/>
          <p:cNvSpPr txBox="1">
            <a:spLocks noChangeArrowheads="1"/>
          </p:cNvSpPr>
          <p:nvPr/>
        </p:nvSpPr>
        <p:spPr bwMode="auto">
          <a:xfrm>
            <a:off x="3586163" y="1704975"/>
            <a:ext cx="247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284" name="Text Box 136"/>
          <p:cNvSpPr txBox="1">
            <a:spLocks noChangeArrowheads="1"/>
          </p:cNvSpPr>
          <p:nvPr/>
        </p:nvSpPr>
        <p:spPr bwMode="auto">
          <a:xfrm>
            <a:off x="4222750" y="1327150"/>
            <a:ext cx="25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285" name="Text Box 137"/>
          <p:cNvSpPr txBox="1">
            <a:spLocks noChangeArrowheads="1"/>
          </p:cNvSpPr>
          <p:nvPr/>
        </p:nvSpPr>
        <p:spPr bwMode="auto">
          <a:xfrm>
            <a:off x="3883025" y="1336675"/>
            <a:ext cx="247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286" name="Text Box 138"/>
          <p:cNvSpPr txBox="1">
            <a:spLocks noChangeArrowheads="1"/>
          </p:cNvSpPr>
          <p:nvPr/>
        </p:nvSpPr>
        <p:spPr bwMode="auto">
          <a:xfrm>
            <a:off x="3214688" y="1335088"/>
            <a:ext cx="25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287" name="Text Box 139"/>
          <p:cNvSpPr txBox="1">
            <a:spLocks noChangeArrowheads="1"/>
          </p:cNvSpPr>
          <p:nvPr/>
        </p:nvSpPr>
        <p:spPr bwMode="auto">
          <a:xfrm>
            <a:off x="3883025" y="2062163"/>
            <a:ext cx="247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288" name="Text Box 141"/>
          <p:cNvSpPr txBox="1">
            <a:spLocks noChangeArrowheads="1"/>
          </p:cNvSpPr>
          <p:nvPr/>
        </p:nvSpPr>
        <p:spPr bwMode="auto">
          <a:xfrm>
            <a:off x="495300" y="5353050"/>
            <a:ext cx="2413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289" name="Text Box 142"/>
          <p:cNvSpPr txBox="1">
            <a:spLocks noChangeArrowheads="1"/>
          </p:cNvSpPr>
          <p:nvPr/>
        </p:nvSpPr>
        <p:spPr bwMode="auto">
          <a:xfrm>
            <a:off x="3090863" y="5186363"/>
            <a:ext cx="2460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290" name="Text Box 143"/>
          <p:cNvSpPr txBox="1">
            <a:spLocks noChangeArrowheads="1"/>
          </p:cNvSpPr>
          <p:nvPr/>
        </p:nvSpPr>
        <p:spPr bwMode="auto">
          <a:xfrm>
            <a:off x="3343275" y="5180013"/>
            <a:ext cx="241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291" name="Text Box 144"/>
          <p:cNvSpPr txBox="1">
            <a:spLocks noChangeArrowheads="1"/>
          </p:cNvSpPr>
          <p:nvPr/>
        </p:nvSpPr>
        <p:spPr bwMode="auto">
          <a:xfrm>
            <a:off x="3700463" y="5175250"/>
            <a:ext cx="246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292" name="Text Box 145"/>
          <p:cNvSpPr txBox="1">
            <a:spLocks noChangeArrowheads="1"/>
          </p:cNvSpPr>
          <p:nvPr/>
        </p:nvSpPr>
        <p:spPr bwMode="auto">
          <a:xfrm>
            <a:off x="4048125" y="5168900"/>
            <a:ext cx="2413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293" name="Text Box 146"/>
          <p:cNvSpPr txBox="1">
            <a:spLocks noChangeArrowheads="1"/>
          </p:cNvSpPr>
          <p:nvPr/>
        </p:nvSpPr>
        <p:spPr bwMode="auto">
          <a:xfrm>
            <a:off x="1163638" y="5392738"/>
            <a:ext cx="1135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 baseline="30000">
                <a:solidFill>
                  <a:schemeClr val="accent2"/>
                </a:solidFill>
              </a:rPr>
              <a:t>13</a:t>
            </a:r>
            <a:r>
              <a:rPr lang="en-US" altLang="ko-KR" sz="1200" b="1">
                <a:solidFill>
                  <a:schemeClr val="accent2"/>
                </a:solidFill>
              </a:rPr>
              <a:t>C spectrum</a:t>
            </a:r>
          </a:p>
        </p:txBody>
      </p:sp>
      <p:sp>
        <p:nvSpPr>
          <p:cNvPr id="9294" name="Text Box 149"/>
          <p:cNvSpPr txBox="1">
            <a:spLocks noChangeArrowheads="1"/>
          </p:cNvSpPr>
          <p:nvPr/>
        </p:nvSpPr>
        <p:spPr bwMode="auto">
          <a:xfrm>
            <a:off x="415925" y="3330575"/>
            <a:ext cx="2078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chemeClr val="accent2"/>
                </a:solidFill>
              </a:rPr>
              <a:t>DEPT-135(CH + CH</a:t>
            </a:r>
            <a:r>
              <a:rPr lang="en-US" altLang="ko-KR" sz="1200" b="1" baseline="-25000">
                <a:solidFill>
                  <a:schemeClr val="accent2"/>
                </a:solidFill>
              </a:rPr>
              <a:t>3</a:t>
            </a:r>
            <a:r>
              <a:rPr lang="en-US" altLang="ko-KR" sz="1200" b="1">
                <a:solidFill>
                  <a:schemeClr val="accent2"/>
                </a:solidFill>
              </a:rPr>
              <a:t> - CH</a:t>
            </a:r>
            <a:r>
              <a:rPr lang="en-US" altLang="ko-KR" sz="1200" b="1" baseline="-25000">
                <a:solidFill>
                  <a:schemeClr val="accent2"/>
                </a:solidFill>
              </a:rPr>
              <a:t>2</a:t>
            </a:r>
            <a:r>
              <a:rPr lang="en-US" altLang="ko-KR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9295" name="Text Box 150"/>
          <p:cNvSpPr txBox="1">
            <a:spLocks noChangeArrowheads="1"/>
          </p:cNvSpPr>
          <p:nvPr/>
        </p:nvSpPr>
        <p:spPr bwMode="auto">
          <a:xfrm>
            <a:off x="388938" y="4127500"/>
            <a:ext cx="1216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chemeClr val="accent2"/>
                </a:solidFill>
              </a:rPr>
              <a:t>DEPT- 90 (CH)</a:t>
            </a:r>
          </a:p>
        </p:txBody>
      </p:sp>
      <p:sp>
        <p:nvSpPr>
          <p:cNvPr id="9296" name="Text Box 151"/>
          <p:cNvSpPr txBox="1">
            <a:spLocks noChangeArrowheads="1"/>
          </p:cNvSpPr>
          <p:nvPr/>
        </p:nvSpPr>
        <p:spPr bwMode="auto">
          <a:xfrm>
            <a:off x="379413" y="4800600"/>
            <a:ext cx="2117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chemeClr val="accent2"/>
                </a:solidFill>
              </a:rPr>
              <a:t>DEPT- 45 (CH + CH</a:t>
            </a:r>
            <a:r>
              <a:rPr lang="en-US" altLang="ko-KR" sz="1200" b="1" baseline="-25000">
                <a:solidFill>
                  <a:schemeClr val="accent2"/>
                </a:solidFill>
              </a:rPr>
              <a:t>2</a:t>
            </a:r>
            <a:r>
              <a:rPr lang="en-US" altLang="ko-KR" sz="1200" b="1">
                <a:solidFill>
                  <a:schemeClr val="accent2"/>
                </a:solidFill>
              </a:rPr>
              <a:t> + CH</a:t>
            </a:r>
            <a:r>
              <a:rPr lang="en-US" altLang="ko-KR" sz="1200" b="1" baseline="-25000">
                <a:solidFill>
                  <a:schemeClr val="accent2"/>
                </a:solidFill>
              </a:rPr>
              <a:t>3</a:t>
            </a:r>
            <a:r>
              <a:rPr lang="en-US" altLang="ko-KR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9297" name="Text Box 152"/>
          <p:cNvSpPr txBox="1">
            <a:spLocks noChangeArrowheads="1"/>
          </p:cNvSpPr>
          <p:nvPr/>
        </p:nvSpPr>
        <p:spPr bwMode="auto">
          <a:xfrm>
            <a:off x="1619250" y="6237288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DEPT spectra</a:t>
            </a:r>
          </a:p>
        </p:txBody>
      </p:sp>
      <p:sp>
        <p:nvSpPr>
          <p:cNvPr id="9299" name="Text Box 154"/>
          <p:cNvSpPr txBox="1">
            <a:spLocks noChangeArrowheads="1"/>
          </p:cNvSpPr>
          <p:nvPr/>
        </p:nvSpPr>
        <p:spPr bwMode="auto">
          <a:xfrm>
            <a:off x="5508625" y="5395913"/>
            <a:ext cx="11350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 baseline="30000">
                <a:solidFill>
                  <a:schemeClr val="accent2"/>
                </a:solidFill>
              </a:rPr>
              <a:t>13</a:t>
            </a:r>
            <a:r>
              <a:rPr lang="en-US" altLang="ko-KR" sz="1200" b="1">
                <a:solidFill>
                  <a:schemeClr val="accent2"/>
                </a:solidFill>
              </a:rPr>
              <a:t>C spectrum</a:t>
            </a:r>
          </a:p>
        </p:txBody>
      </p:sp>
      <p:sp>
        <p:nvSpPr>
          <p:cNvPr id="9300" name="Text Box 155"/>
          <p:cNvSpPr txBox="1">
            <a:spLocks noChangeArrowheads="1"/>
          </p:cNvSpPr>
          <p:nvPr/>
        </p:nvSpPr>
        <p:spPr bwMode="auto">
          <a:xfrm>
            <a:off x="4859338" y="4819650"/>
            <a:ext cx="895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chemeClr val="accent2"/>
                </a:solidFill>
              </a:rPr>
              <a:t>DEPT- 45 </a:t>
            </a:r>
          </a:p>
        </p:txBody>
      </p:sp>
      <p:sp>
        <p:nvSpPr>
          <p:cNvPr id="9301" name="Text Box 156"/>
          <p:cNvSpPr txBox="1">
            <a:spLocks noChangeArrowheads="1"/>
          </p:cNvSpPr>
          <p:nvPr/>
        </p:nvSpPr>
        <p:spPr bwMode="auto">
          <a:xfrm>
            <a:off x="4859338" y="4314825"/>
            <a:ext cx="895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chemeClr val="accent2"/>
                </a:solidFill>
              </a:rPr>
              <a:t>DEPT- 90 </a:t>
            </a:r>
          </a:p>
        </p:txBody>
      </p:sp>
      <p:sp>
        <p:nvSpPr>
          <p:cNvPr id="9302" name="Text Box 157"/>
          <p:cNvSpPr txBox="1">
            <a:spLocks noChangeArrowheads="1"/>
          </p:cNvSpPr>
          <p:nvPr/>
        </p:nvSpPr>
        <p:spPr bwMode="auto">
          <a:xfrm>
            <a:off x="4859338" y="3667125"/>
            <a:ext cx="1960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chemeClr val="accent2"/>
                </a:solidFill>
              </a:rPr>
              <a:t>(DEPT- 45)-(DEPPT-135) </a:t>
            </a:r>
          </a:p>
        </p:txBody>
      </p:sp>
      <p:sp>
        <p:nvSpPr>
          <p:cNvPr id="9303" name="Text Box 158"/>
          <p:cNvSpPr txBox="1">
            <a:spLocks noChangeArrowheads="1"/>
          </p:cNvSpPr>
          <p:nvPr/>
        </p:nvSpPr>
        <p:spPr bwMode="auto">
          <a:xfrm>
            <a:off x="4859338" y="3141663"/>
            <a:ext cx="2717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chemeClr val="accent2"/>
                </a:solidFill>
              </a:rPr>
              <a:t>(DEPT- 45)+(DEPT-135)-(DEPT- 90) </a:t>
            </a:r>
          </a:p>
        </p:txBody>
      </p:sp>
      <p:sp>
        <p:nvSpPr>
          <p:cNvPr id="9304" name="Text Box 159"/>
          <p:cNvSpPr txBox="1">
            <a:spLocks noChangeArrowheads="1"/>
          </p:cNvSpPr>
          <p:nvPr/>
        </p:nvSpPr>
        <p:spPr bwMode="auto">
          <a:xfrm>
            <a:off x="7596188" y="3068638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rgbClr val="C11907"/>
                </a:solidFill>
              </a:rPr>
              <a:t>CH</a:t>
            </a:r>
            <a:r>
              <a:rPr lang="en-US" altLang="ko-KR" sz="1400" b="1" baseline="-25000">
                <a:solidFill>
                  <a:srgbClr val="C11907"/>
                </a:solidFill>
              </a:rPr>
              <a:t>3</a:t>
            </a:r>
          </a:p>
        </p:txBody>
      </p:sp>
      <p:sp>
        <p:nvSpPr>
          <p:cNvPr id="9305" name="Text Box 160"/>
          <p:cNvSpPr txBox="1">
            <a:spLocks noChangeArrowheads="1"/>
          </p:cNvSpPr>
          <p:nvPr/>
        </p:nvSpPr>
        <p:spPr bwMode="auto">
          <a:xfrm>
            <a:off x="6886575" y="358775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rgbClr val="C11907"/>
                </a:solidFill>
              </a:rPr>
              <a:t>CH</a:t>
            </a:r>
            <a:r>
              <a:rPr lang="en-US" altLang="ko-KR" sz="1400" b="1" baseline="-25000">
                <a:solidFill>
                  <a:srgbClr val="C11907"/>
                </a:solidFill>
              </a:rPr>
              <a:t>2</a:t>
            </a:r>
          </a:p>
        </p:txBody>
      </p:sp>
      <p:sp>
        <p:nvSpPr>
          <p:cNvPr id="9306" name="Text Box 161"/>
          <p:cNvSpPr txBox="1">
            <a:spLocks noChangeArrowheads="1"/>
          </p:cNvSpPr>
          <p:nvPr/>
        </p:nvSpPr>
        <p:spPr bwMode="auto">
          <a:xfrm>
            <a:off x="6443663" y="4292600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rgbClr val="C11907"/>
                </a:solidFill>
              </a:rPr>
              <a:t>CH</a:t>
            </a:r>
            <a:endParaRPr lang="en-US" altLang="ko-KR" sz="1400" b="1" baseline="-25000">
              <a:solidFill>
                <a:srgbClr val="C11907"/>
              </a:solidFill>
            </a:endParaRPr>
          </a:p>
        </p:txBody>
      </p:sp>
      <p:sp>
        <p:nvSpPr>
          <p:cNvPr id="9307" name="Text Box 162"/>
          <p:cNvSpPr txBox="1">
            <a:spLocks noChangeArrowheads="1"/>
          </p:cNvSpPr>
          <p:nvPr/>
        </p:nvSpPr>
        <p:spPr bwMode="auto">
          <a:xfrm>
            <a:off x="6011863" y="4868863"/>
            <a:ext cx="1384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rgbClr val="C11907"/>
                </a:solidFill>
              </a:rPr>
              <a:t>All protonated</a:t>
            </a:r>
            <a:endParaRPr lang="en-US" altLang="ko-KR" sz="1400" b="1" baseline="-25000">
              <a:solidFill>
                <a:srgbClr val="C11907"/>
              </a:solidFill>
            </a:endParaRPr>
          </a:p>
        </p:txBody>
      </p:sp>
      <p:sp>
        <p:nvSpPr>
          <p:cNvPr id="9308" name="Text Box 163"/>
          <p:cNvSpPr txBox="1">
            <a:spLocks noChangeArrowheads="1"/>
          </p:cNvSpPr>
          <p:nvPr/>
        </p:nvSpPr>
        <p:spPr bwMode="auto">
          <a:xfrm>
            <a:off x="6084888" y="6237288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/>
              <a:t>Pure </a:t>
            </a:r>
            <a:r>
              <a:rPr lang="en-US" altLang="ko-KR" dirty="0" err="1"/>
              <a:t>subspectra</a:t>
            </a:r>
            <a:endParaRPr lang="en-US" altLang="ko-KR" dirty="0"/>
          </a:p>
        </p:txBody>
      </p:sp>
      <p:sp>
        <p:nvSpPr>
          <p:cNvPr id="9309" name="Text Box 164"/>
          <p:cNvSpPr txBox="1">
            <a:spLocks noChangeArrowheads="1"/>
          </p:cNvSpPr>
          <p:nvPr/>
        </p:nvSpPr>
        <p:spPr bwMode="auto">
          <a:xfrm>
            <a:off x="468313" y="404813"/>
            <a:ext cx="5567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990000"/>
                </a:solidFill>
              </a:rPr>
              <a:t>DEPT spectrum and its interpretation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1027113"/>
            <a:ext cx="6815138" cy="4127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914650" y="6059488"/>
            <a:ext cx="3297238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Chemical shift (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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ppm)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74713" y="5354638"/>
            <a:ext cx="7324725" cy="582612"/>
            <a:chOff x="551" y="3373"/>
            <a:chExt cx="4614" cy="36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551" y="3373"/>
              <a:ext cx="4614" cy="87"/>
              <a:chOff x="551" y="3373"/>
              <a:chExt cx="4614" cy="87"/>
            </a:xfrm>
          </p:grpSpPr>
          <p:sp>
            <p:nvSpPr>
              <p:cNvPr id="53252" name="Line 4"/>
              <p:cNvSpPr>
                <a:spLocks noChangeShapeType="1"/>
              </p:cNvSpPr>
              <p:nvPr/>
            </p:nvSpPr>
            <p:spPr bwMode="auto">
              <a:xfrm>
                <a:off x="551" y="3460"/>
                <a:ext cx="46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53" name="Line 5"/>
              <p:cNvSpPr>
                <a:spLocks noChangeShapeType="1"/>
              </p:cNvSpPr>
              <p:nvPr/>
            </p:nvSpPr>
            <p:spPr bwMode="auto">
              <a:xfrm flipV="1">
                <a:off x="3657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54" name="Line 6"/>
              <p:cNvSpPr>
                <a:spLocks noChangeShapeType="1"/>
              </p:cNvSpPr>
              <p:nvPr/>
            </p:nvSpPr>
            <p:spPr bwMode="auto">
              <a:xfrm flipV="1">
                <a:off x="3269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55" name="Line 7"/>
              <p:cNvSpPr>
                <a:spLocks noChangeShapeType="1"/>
              </p:cNvSpPr>
              <p:nvPr/>
            </p:nvSpPr>
            <p:spPr bwMode="auto">
              <a:xfrm flipV="1">
                <a:off x="2880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56" name="Line 8"/>
              <p:cNvSpPr>
                <a:spLocks noChangeShapeType="1"/>
              </p:cNvSpPr>
              <p:nvPr/>
            </p:nvSpPr>
            <p:spPr bwMode="auto">
              <a:xfrm flipV="1">
                <a:off x="2491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57" name="Line 9"/>
              <p:cNvSpPr>
                <a:spLocks noChangeShapeType="1"/>
              </p:cNvSpPr>
              <p:nvPr/>
            </p:nvSpPr>
            <p:spPr bwMode="auto">
              <a:xfrm flipV="1">
                <a:off x="2102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58" name="Line 10"/>
              <p:cNvSpPr>
                <a:spLocks noChangeShapeType="1"/>
              </p:cNvSpPr>
              <p:nvPr/>
            </p:nvSpPr>
            <p:spPr bwMode="auto">
              <a:xfrm flipV="1">
                <a:off x="1713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59" name="Line 11"/>
              <p:cNvSpPr>
                <a:spLocks noChangeShapeType="1"/>
              </p:cNvSpPr>
              <p:nvPr/>
            </p:nvSpPr>
            <p:spPr bwMode="auto">
              <a:xfrm flipV="1">
                <a:off x="1325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60" name="Line 12"/>
              <p:cNvSpPr>
                <a:spLocks noChangeShapeType="1"/>
              </p:cNvSpPr>
              <p:nvPr/>
            </p:nvSpPr>
            <p:spPr bwMode="auto">
              <a:xfrm flipV="1">
                <a:off x="936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61" name="Line 13"/>
              <p:cNvSpPr>
                <a:spLocks noChangeShapeType="1"/>
              </p:cNvSpPr>
              <p:nvPr/>
            </p:nvSpPr>
            <p:spPr bwMode="auto">
              <a:xfrm flipV="1">
                <a:off x="4435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62" name="Line 14"/>
              <p:cNvSpPr>
                <a:spLocks noChangeShapeType="1"/>
              </p:cNvSpPr>
              <p:nvPr/>
            </p:nvSpPr>
            <p:spPr bwMode="auto">
              <a:xfrm flipV="1">
                <a:off x="4046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63" name="Line 15"/>
              <p:cNvSpPr>
                <a:spLocks noChangeShapeType="1"/>
              </p:cNvSpPr>
              <p:nvPr/>
            </p:nvSpPr>
            <p:spPr bwMode="auto">
              <a:xfrm flipV="1">
                <a:off x="4824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6653" name="Rectangle 17"/>
            <p:cNvSpPr>
              <a:spLocks noChangeArrowheads="1"/>
            </p:cNvSpPr>
            <p:nvPr/>
          </p:nvSpPr>
          <p:spPr bwMode="auto">
            <a:xfrm>
              <a:off x="4772" y="3534"/>
              <a:ext cx="175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0</a:t>
              </a:r>
            </a:p>
          </p:txBody>
        </p:sp>
        <p:sp>
          <p:nvSpPr>
            <p:cNvPr id="26654" name="Rectangle 18"/>
            <p:cNvSpPr>
              <a:spLocks noChangeArrowheads="1"/>
            </p:cNvSpPr>
            <p:nvPr/>
          </p:nvSpPr>
          <p:spPr bwMode="auto">
            <a:xfrm>
              <a:off x="4297" y="3534"/>
              <a:ext cx="24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20</a:t>
              </a:r>
            </a:p>
          </p:txBody>
        </p:sp>
        <p:sp>
          <p:nvSpPr>
            <p:cNvPr id="26655" name="Rectangle 19"/>
            <p:cNvSpPr>
              <a:spLocks noChangeArrowheads="1"/>
            </p:cNvSpPr>
            <p:nvPr/>
          </p:nvSpPr>
          <p:spPr bwMode="auto">
            <a:xfrm>
              <a:off x="3908" y="3534"/>
              <a:ext cx="24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40</a:t>
              </a:r>
            </a:p>
          </p:txBody>
        </p:sp>
        <p:sp>
          <p:nvSpPr>
            <p:cNvPr id="26656" name="Rectangle 20"/>
            <p:cNvSpPr>
              <a:spLocks noChangeArrowheads="1"/>
            </p:cNvSpPr>
            <p:nvPr/>
          </p:nvSpPr>
          <p:spPr bwMode="auto">
            <a:xfrm>
              <a:off x="3562" y="3534"/>
              <a:ext cx="24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60</a:t>
              </a:r>
            </a:p>
          </p:txBody>
        </p:sp>
        <p:sp>
          <p:nvSpPr>
            <p:cNvPr id="26657" name="Rectangle 21"/>
            <p:cNvSpPr>
              <a:spLocks noChangeArrowheads="1"/>
            </p:cNvSpPr>
            <p:nvPr/>
          </p:nvSpPr>
          <p:spPr bwMode="auto">
            <a:xfrm>
              <a:off x="3130" y="3534"/>
              <a:ext cx="24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80</a:t>
              </a:r>
            </a:p>
          </p:txBody>
        </p:sp>
        <p:sp>
          <p:nvSpPr>
            <p:cNvPr id="26658" name="Rectangle 22"/>
            <p:cNvSpPr>
              <a:spLocks noChangeArrowheads="1"/>
            </p:cNvSpPr>
            <p:nvPr/>
          </p:nvSpPr>
          <p:spPr bwMode="auto">
            <a:xfrm>
              <a:off x="2741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100</a:t>
              </a:r>
            </a:p>
          </p:txBody>
        </p:sp>
        <p:sp>
          <p:nvSpPr>
            <p:cNvPr id="26659" name="Rectangle 23"/>
            <p:cNvSpPr>
              <a:spLocks noChangeArrowheads="1"/>
            </p:cNvSpPr>
            <p:nvPr/>
          </p:nvSpPr>
          <p:spPr bwMode="auto">
            <a:xfrm>
              <a:off x="2353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120</a:t>
              </a:r>
            </a:p>
          </p:txBody>
        </p:sp>
        <p:sp>
          <p:nvSpPr>
            <p:cNvPr id="26660" name="Rectangle 24"/>
            <p:cNvSpPr>
              <a:spLocks noChangeArrowheads="1"/>
            </p:cNvSpPr>
            <p:nvPr/>
          </p:nvSpPr>
          <p:spPr bwMode="auto">
            <a:xfrm>
              <a:off x="1964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140</a:t>
              </a:r>
            </a:p>
          </p:txBody>
        </p:sp>
        <p:sp>
          <p:nvSpPr>
            <p:cNvPr id="26661" name="Rectangle 25"/>
            <p:cNvSpPr>
              <a:spLocks noChangeArrowheads="1"/>
            </p:cNvSpPr>
            <p:nvPr/>
          </p:nvSpPr>
          <p:spPr bwMode="auto">
            <a:xfrm>
              <a:off x="1575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160</a:t>
              </a:r>
            </a:p>
          </p:txBody>
        </p:sp>
        <p:sp>
          <p:nvSpPr>
            <p:cNvPr id="26662" name="Rectangle 26"/>
            <p:cNvSpPr>
              <a:spLocks noChangeArrowheads="1"/>
            </p:cNvSpPr>
            <p:nvPr/>
          </p:nvSpPr>
          <p:spPr bwMode="auto">
            <a:xfrm>
              <a:off x="1186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180</a:t>
              </a:r>
            </a:p>
          </p:txBody>
        </p:sp>
        <p:sp>
          <p:nvSpPr>
            <p:cNvPr id="26663" name="Rectangle 27"/>
            <p:cNvSpPr>
              <a:spLocks noChangeArrowheads="1"/>
            </p:cNvSpPr>
            <p:nvPr/>
          </p:nvSpPr>
          <p:spPr bwMode="auto">
            <a:xfrm>
              <a:off x="754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200</a:t>
              </a:r>
            </a:p>
          </p:txBody>
        </p:sp>
      </p:grpSp>
      <p:sp>
        <p:nvSpPr>
          <p:cNvPr id="53277" name="Rectangle 29"/>
          <p:cNvSpPr>
            <a:spLocks noGrp="1" noChangeArrowheads="1"/>
          </p:cNvSpPr>
          <p:nvPr>
            <p:ph type="title"/>
          </p:nvPr>
        </p:nvSpPr>
        <p:spPr>
          <a:xfrm>
            <a:off x="663575" y="320675"/>
            <a:ext cx="4738688" cy="6778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Stage 1; All C’s are shown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1276350" y="3059113"/>
            <a:ext cx="417513" cy="825500"/>
            <a:chOff x="804" y="1927"/>
            <a:chExt cx="263" cy="520"/>
          </a:xfrm>
        </p:grpSpPr>
        <p:grpSp>
          <p:nvGrpSpPr>
            <p:cNvPr id="5" name="Group 32"/>
            <p:cNvGrpSpPr>
              <a:grpSpLocks/>
            </p:cNvGrpSpPr>
            <p:nvPr/>
          </p:nvGrpSpPr>
          <p:grpSpPr bwMode="auto">
            <a:xfrm>
              <a:off x="913" y="2205"/>
              <a:ext cx="55" cy="242"/>
              <a:chOff x="913" y="2205"/>
              <a:chExt cx="55" cy="242"/>
            </a:xfrm>
          </p:grpSpPr>
          <p:sp>
            <p:nvSpPr>
              <p:cNvPr id="53278" name="Line 30"/>
              <p:cNvSpPr>
                <a:spLocks noChangeShapeType="1"/>
              </p:cNvSpPr>
              <p:nvPr/>
            </p:nvSpPr>
            <p:spPr bwMode="auto">
              <a:xfrm flipV="1">
                <a:off x="913" y="2205"/>
                <a:ext cx="0" cy="24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279" name="Line 31"/>
              <p:cNvSpPr>
                <a:spLocks noChangeShapeType="1"/>
              </p:cNvSpPr>
              <p:nvPr/>
            </p:nvSpPr>
            <p:spPr bwMode="auto">
              <a:xfrm flipV="1">
                <a:off x="968" y="2205"/>
                <a:ext cx="0" cy="24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3281" name="Rectangle 33"/>
            <p:cNvSpPr>
              <a:spLocks noChangeArrowheads="1"/>
            </p:cNvSpPr>
            <p:nvPr/>
          </p:nvSpPr>
          <p:spPr bwMode="auto">
            <a:xfrm>
              <a:off x="804" y="1927"/>
              <a:ext cx="263" cy="34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  <a:defRPr/>
              </a:pP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</a:t>
              </a:r>
            </a:p>
          </p:txBody>
        </p:sp>
      </p:grpSp>
      <p:sp>
        <p:nvSpPr>
          <p:cNvPr id="53283" name="Rectangle 35"/>
          <p:cNvSpPr>
            <a:spLocks noChangeArrowheads="1"/>
          </p:cNvSpPr>
          <p:nvPr/>
        </p:nvSpPr>
        <p:spPr bwMode="auto">
          <a:xfrm>
            <a:off x="1284288" y="3819525"/>
            <a:ext cx="401637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53284" name="Rectangle 36"/>
          <p:cNvSpPr>
            <a:spLocks noChangeArrowheads="1"/>
          </p:cNvSpPr>
          <p:nvPr/>
        </p:nvSpPr>
        <p:spPr bwMode="auto">
          <a:xfrm>
            <a:off x="3079750" y="4330700"/>
            <a:ext cx="401638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53285" name="Rectangle 37"/>
          <p:cNvSpPr>
            <a:spLocks noChangeArrowheads="1"/>
          </p:cNvSpPr>
          <p:nvPr/>
        </p:nvSpPr>
        <p:spPr bwMode="auto">
          <a:xfrm>
            <a:off x="3013075" y="2881313"/>
            <a:ext cx="622300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</a:p>
        </p:txBody>
      </p:sp>
      <p:sp>
        <p:nvSpPr>
          <p:cNvPr id="53286" name="Rectangle 38"/>
          <p:cNvSpPr>
            <a:spLocks noChangeArrowheads="1"/>
          </p:cNvSpPr>
          <p:nvPr/>
        </p:nvSpPr>
        <p:spPr bwMode="auto">
          <a:xfrm>
            <a:off x="3111500" y="2195513"/>
            <a:ext cx="622300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</a:p>
        </p:txBody>
      </p:sp>
      <p:sp>
        <p:nvSpPr>
          <p:cNvPr id="53287" name="Rectangle 39"/>
          <p:cNvSpPr>
            <a:spLocks noChangeArrowheads="1"/>
          </p:cNvSpPr>
          <p:nvPr/>
        </p:nvSpPr>
        <p:spPr bwMode="auto">
          <a:xfrm>
            <a:off x="3700463" y="2195513"/>
            <a:ext cx="622300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</a:p>
        </p:txBody>
      </p:sp>
      <p:sp>
        <p:nvSpPr>
          <p:cNvPr id="53288" name="Rectangle 40"/>
          <p:cNvSpPr>
            <a:spLocks noChangeArrowheads="1"/>
          </p:cNvSpPr>
          <p:nvPr/>
        </p:nvSpPr>
        <p:spPr bwMode="auto">
          <a:xfrm>
            <a:off x="5807075" y="3276600"/>
            <a:ext cx="735013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en-US" sz="2400" baseline="-25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53289" name="Rectangle 41"/>
          <p:cNvSpPr>
            <a:spLocks noChangeArrowheads="1"/>
          </p:cNvSpPr>
          <p:nvPr/>
        </p:nvSpPr>
        <p:spPr bwMode="auto">
          <a:xfrm>
            <a:off x="6516688" y="2881313"/>
            <a:ext cx="735012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en-US" sz="2400" baseline="-25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53290" name="Rectangle 42"/>
          <p:cNvSpPr>
            <a:spLocks noChangeArrowheads="1"/>
          </p:cNvSpPr>
          <p:nvPr/>
        </p:nvSpPr>
        <p:spPr bwMode="auto">
          <a:xfrm>
            <a:off x="6638925" y="2527300"/>
            <a:ext cx="735013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en-US" sz="2400" baseline="-25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53291" name="Rectangle 43"/>
          <p:cNvSpPr>
            <a:spLocks noChangeArrowheads="1"/>
          </p:cNvSpPr>
          <p:nvPr/>
        </p:nvSpPr>
        <p:spPr bwMode="auto">
          <a:xfrm>
            <a:off x="7229475" y="3273425"/>
            <a:ext cx="735013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en-US" sz="2400" baseline="-25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4151313" y="808038"/>
            <a:ext cx="4173537" cy="1546225"/>
            <a:chOff x="2615" y="509"/>
            <a:chExt cx="2629" cy="974"/>
          </a:xfrm>
        </p:grpSpPr>
        <p:pic>
          <p:nvPicPr>
            <p:cNvPr id="26641" name="Picture 4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15" y="779"/>
              <a:ext cx="1024" cy="7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53293" name="Rectangle 45"/>
            <p:cNvSpPr>
              <a:spLocks noChangeArrowheads="1"/>
            </p:cNvSpPr>
            <p:nvPr/>
          </p:nvSpPr>
          <p:spPr bwMode="auto">
            <a:xfrm>
              <a:off x="3595" y="971"/>
              <a:ext cx="1649" cy="34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  <a:defRPr/>
              </a:pP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CCH</a:t>
              </a:r>
              <a:r>
                <a:rPr lang="en-US" sz="2400" baseline="-250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</a:t>
              </a:r>
              <a:r>
                <a:rPr lang="en-US" sz="2400" baseline="-250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</a:t>
              </a:r>
              <a:r>
                <a:rPr lang="en-US" sz="2400" baseline="-250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</a:t>
              </a:r>
              <a:r>
                <a:rPr lang="en-US" sz="2400" baseline="-250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</a:p>
          </p:txBody>
        </p:sp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3578" y="509"/>
              <a:ext cx="263" cy="520"/>
              <a:chOff x="3578" y="509"/>
              <a:chExt cx="263" cy="520"/>
            </a:xfrm>
          </p:grpSpPr>
          <p:grpSp>
            <p:nvGrpSpPr>
              <p:cNvPr id="8" name="Group 48"/>
              <p:cNvGrpSpPr>
                <a:grpSpLocks/>
              </p:cNvGrpSpPr>
              <p:nvPr/>
            </p:nvGrpSpPr>
            <p:grpSpPr bwMode="auto">
              <a:xfrm>
                <a:off x="3687" y="787"/>
                <a:ext cx="55" cy="242"/>
                <a:chOff x="3687" y="787"/>
                <a:chExt cx="55" cy="242"/>
              </a:xfrm>
            </p:grpSpPr>
            <p:sp>
              <p:nvSpPr>
                <p:cNvPr id="53294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3687" y="787"/>
                  <a:ext cx="0" cy="242"/>
                </a:xfrm>
                <a:prstGeom prst="line">
                  <a:avLst/>
                </a:prstGeom>
                <a:noFill/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295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742" y="787"/>
                  <a:ext cx="0" cy="242"/>
                </a:xfrm>
                <a:prstGeom prst="line">
                  <a:avLst/>
                </a:prstGeom>
                <a:noFill/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53297" name="Rectangle 49"/>
              <p:cNvSpPr>
                <a:spLocks noChangeArrowheads="1"/>
              </p:cNvSpPr>
              <p:nvPr/>
            </p:nvSpPr>
            <p:spPr bwMode="auto">
              <a:xfrm>
                <a:off x="3578" y="509"/>
                <a:ext cx="263" cy="34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  <a:defRPr/>
                </a:pPr>
                <a:r>
                  <a:rPr lang="en-US" sz="2400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</a:t>
                </a:r>
              </a:p>
            </p:txBody>
          </p:sp>
        </p:grp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075" y="990600"/>
            <a:ext cx="6724650" cy="4279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914650" y="6059488"/>
            <a:ext cx="3297238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Chemical shift (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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ppm)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74713" y="5354638"/>
            <a:ext cx="7324725" cy="582612"/>
            <a:chOff x="551" y="3373"/>
            <a:chExt cx="4614" cy="36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551" y="3373"/>
              <a:ext cx="4614" cy="87"/>
              <a:chOff x="551" y="3373"/>
              <a:chExt cx="4614" cy="87"/>
            </a:xfrm>
          </p:grpSpPr>
          <p:sp>
            <p:nvSpPr>
              <p:cNvPr id="57348" name="Line 4"/>
              <p:cNvSpPr>
                <a:spLocks noChangeShapeType="1"/>
              </p:cNvSpPr>
              <p:nvPr/>
            </p:nvSpPr>
            <p:spPr bwMode="auto">
              <a:xfrm>
                <a:off x="551" y="3460"/>
                <a:ext cx="46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49" name="Line 5"/>
              <p:cNvSpPr>
                <a:spLocks noChangeShapeType="1"/>
              </p:cNvSpPr>
              <p:nvPr/>
            </p:nvSpPr>
            <p:spPr bwMode="auto">
              <a:xfrm flipV="1">
                <a:off x="3657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0" name="Line 6"/>
              <p:cNvSpPr>
                <a:spLocks noChangeShapeType="1"/>
              </p:cNvSpPr>
              <p:nvPr/>
            </p:nvSpPr>
            <p:spPr bwMode="auto">
              <a:xfrm flipV="1">
                <a:off x="3269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V="1">
                <a:off x="2880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2" name="Line 8"/>
              <p:cNvSpPr>
                <a:spLocks noChangeShapeType="1"/>
              </p:cNvSpPr>
              <p:nvPr/>
            </p:nvSpPr>
            <p:spPr bwMode="auto">
              <a:xfrm flipV="1">
                <a:off x="2491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 flipV="1">
                <a:off x="2102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4" name="Line 10"/>
              <p:cNvSpPr>
                <a:spLocks noChangeShapeType="1"/>
              </p:cNvSpPr>
              <p:nvPr/>
            </p:nvSpPr>
            <p:spPr bwMode="auto">
              <a:xfrm flipV="1">
                <a:off x="1713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5" name="Line 11"/>
              <p:cNvSpPr>
                <a:spLocks noChangeShapeType="1"/>
              </p:cNvSpPr>
              <p:nvPr/>
            </p:nvSpPr>
            <p:spPr bwMode="auto">
              <a:xfrm flipV="1">
                <a:off x="1325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6" name="Line 12"/>
              <p:cNvSpPr>
                <a:spLocks noChangeShapeType="1"/>
              </p:cNvSpPr>
              <p:nvPr/>
            </p:nvSpPr>
            <p:spPr bwMode="auto">
              <a:xfrm flipV="1">
                <a:off x="936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7" name="Line 13"/>
              <p:cNvSpPr>
                <a:spLocks noChangeShapeType="1"/>
              </p:cNvSpPr>
              <p:nvPr/>
            </p:nvSpPr>
            <p:spPr bwMode="auto">
              <a:xfrm flipV="1">
                <a:off x="4435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8" name="Line 14"/>
              <p:cNvSpPr>
                <a:spLocks noChangeShapeType="1"/>
              </p:cNvSpPr>
              <p:nvPr/>
            </p:nvSpPr>
            <p:spPr bwMode="auto">
              <a:xfrm flipV="1">
                <a:off x="4046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59" name="Line 15"/>
              <p:cNvSpPr>
                <a:spLocks noChangeShapeType="1"/>
              </p:cNvSpPr>
              <p:nvPr/>
            </p:nvSpPr>
            <p:spPr bwMode="auto">
              <a:xfrm flipV="1">
                <a:off x="4824" y="3373"/>
                <a:ext cx="0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7671" name="Rectangle 17"/>
            <p:cNvSpPr>
              <a:spLocks noChangeArrowheads="1"/>
            </p:cNvSpPr>
            <p:nvPr/>
          </p:nvSpPr>
          <p:spPr bwMode="auto">
            <a:xfrm>
              <a:off x="4772" y="3534"/>
              <a:ext cx="175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0</a:t>
              </a:r>
            </a:p>
          </p:txBody>
        </p:sp>
        <p:sp>
          <p:nvSpPr>
            <p:cNvPr id="27672" name="Rectangle 18"/>
            <p:cNvSpPr>
              <a:spLocks noChangeArrowheads="1"/>
            </p:cNvSpPr>
            <p:nvPr/>
          </p:nvSpPr>
          <p:spPr bwMode="auto">
            <a:xfrm>
              <a:off x="4297" y="3534"/>
              <a:ext cx="24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20</a:t>
              </a:r>
            </a:p>
          </p:txBody>
        </p:sp>
        <p:sp>
          <p:nvSpPr>
            <p:cNvPr id="27673" name="Rectangle 19"/>
            <p:cNvSpPr>
              <a:spLocks noChangeArrowheads="1"/>
            </p:cNvSpPr>
            <p:nvPr/>
          </p:nvSpPr>
          <p:spPr bwMode="auto">
            <a:xfrm>
              <a:off x="3908" y="3534"/>
              <a:ext cx="24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40</a:t>
              </a:r>
            </a:p>
          </p:txBody>
        </p:sp>
        <p:sp>
          <p:nvSpPr>
            <p:cNvPr id="27674" name="Rectangle 20"/>
            <p:cNvSpPr>
              <a:spLocks noChangeArrowheads="1"/>
            </p:cNvSpPr>
            <p:nvPr/>
          </p:nvSpPr>
          <p:spPr bwMode="auto">
            <a:xfrm>
              <a:off x="3562" y="3534"/>
              <a:ext cx="24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60</a:t>
              </a:r>
            </a:p>
          </p:txBody>
        </p:sp>
        <p:sp>
          <p:nvSpPr>
            <p:cNvPr id="27675" name="Rectangle 21"/>
            <p:cNvSpPr>
              <a:spLocks noChangeArrowheads="1"/>
            </p:cNvSpPr>
            <p:nvPr/>
          </p:nvSpPr>
          <p:spPr bwMode="auto">
            <a:xfrm>
              <a:off x="3130" y="3534"/>
              <a:ext cx="24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80</a:t>
              </a:r>
            </a:p>
          </p:txBody>
        </p:sp>
        <p:sp>
          <p:nvSpPr>
            <p:cNvPr id="27676" name="Rectangle 22"/>
            <p:cNvSpPr>
              <a:spLocks noChangeArrowheads="1"/>
            </p:cNvSpPr>
            <p:nvPr/>
          </p:nvSpPr>
          <p:spPr bwMode="auto">
            <a:xfrm>
              <a:off x="2741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100</a:t>
              </a:r>
            </a:p>
          </p:txBody>
        </p:sp>
        <p:sp>
          <p:nvSpPr>
            <p:cNvPr id="27677" name="Rectangle 23"/>
            <p:cNvSpPr>
              <a:spLocks noChangeArrowheads="1"/>
            </p:cNvSpPr>
            <p:nvPr/>
          </p:nvSpPr>
          <p:spPr bwMode="auto">
            <a:xfrm>
              <a:off x="2353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120</a:t>
              </a:r>
            </a:p>
          </p:txBody>
        </p:sp>
        <p:sp>
          <p:nvSpPr>
            <p:cNvPr id="27678" name="Rectangle 24"/>
            <p:cNvSpPr>
              <a:spLocks noChangeArrowheads="1"/>
            </p:cNvSpPr>
            <p:nvPr/>
          </p:nvSpPr>
          <p:spPr bwMode="auto">
            <a:xfrm>
              <a:off x="1964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140</a:t>
              </a:r>
            </a:p>
          </p:txBody>
        </p:sp>
        <p:sp>
          <p:nvSpPr>
            <p:cNvPr id="27679" name="Rectangle 25"/>
            <p:cNvSpPr>
              <a:spLocks noChangeArrowheads="1"/>
            </p:cNvSpPr>
            <p:nvPr/>
          </p:nvSpPr>
          <p:spPr bwMode="auto">
            <a:xfrm>
              <a:off x="1575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160</a:t>
              </a:r>
            </a:p>
          </p:txBody>
        </p:sp>
        <p:sp>
          <p:nvSpPr>
            <p:cNvPr id="27680" name="Rectangle 26"/>
            <p:cNvSpPr>
              <a:spLocks noChangeArrowheads="1"/>
            </p:cNvSpPr>
            <p:nvPr/>
          </p:nvSpPr>
          <p:spPr bwMode="auto">
            <a:xfrm>
              <a:off x="1186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180</a:t>
              </a:r>
            </a:p>
          </p:txBody>
        </p:sp>
        <p:sp>
          <p:nvSpPr>
            <p:cNvPr id="27681" name="Rectangle 27"/>
            <p:cNvSpPr>
              <a:spLocks noChangeArrowheads="1"/>
            </p:cNvSpPr>
            <p:nvPr/>
          </p:nvSpPr>
          <p:spPr bwMode="auto">
            <a:xfrm>
              <a:off x="754" y="3534"/>
              <a:ext cx="31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2550" tIns="41275" rIns="82550" bIns="41275">
              <a:spAutoFit/>
            </a:bodyPr>
            <a:lstStyle/>
            <a:p>
              <a:pPr defTabSz="822325">
                <a:lnSpc>
                  <a:spcPct val="100000"/>
                </a:lnSpc>
              </a:pPr>
              <a:r>
                <a:rPr lang="en-US" sz="1600">
                  <a:solidFill>
                    <a:schemeClr val="accent1"/>
                  </a:solidFill>
                  <a:effectLst/>
                </a:rPr>
                <a:t>200</a:t>
              </a:r>
            </a:p>
          </p:txBody>
        </p:sp>
      </p:grpSp>
      <p:sp>
        <p:nvSpPr>
          <p:cNvPr id="57373" name="Rectangle 29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738688" cy="677863"/>
          </a:xfrm>
        </p:spPr>
        <p:txBody>
          <a:bodyPr/>
          <a:lstStyle/>
          <a:p>
            <a:pPr>
              <a:defRPr/>
            </a:pPr>
            <a:r>
              <a:rPr lang="en-US" sz="3200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Stage 2</a:t>
            </a: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3013075" y="2881313"/>
            <a:ext cx="622300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3111500" y="2195513"/>
            <a:ext cx="622300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3700463" y="2195513"/>
            <a:ext cx="622300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5807075" y="4725988"/>
            <a:ext cx="735013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en-US" sz="2400" baseline="-25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57378" name="Rectangle 34"/>
          <p:cNvSpPr>
            <a:spLocks noChangeArrowheads="1"/>
          </p:cNvSpPr>
          <p:nvPr/>
        </p:nvSpPr>
        <p:spPr bwMode="auto">
          <a:xfrm>
            <a:off x="6516688" y="4941888"/>
            <a:ext cx="735012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en-US" sz="2400" baseline="-25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57379" name="Rectangle 35"/>
          <p:cNvSpPr>
            <a:spLocks noChangeArrowheads="1"/>
          </p:cNvSpPr>
          <p:nvPr/>
        </p:nvSpPr>
        <p:spPr bwMode="auto">
          <a:xfrm>
            <a:off x="6935788" y="4587875"/>
            <a:ext cx="735012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en-US" sz="2400" baseline="-25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57380" name="Rectangle 36"/>
          <p:cNvSpPr>
            <a:spLocks noChangeArrowheads="1"/>
          </p:cNvSpPr>
          <p:nvPr/>
        </p:nvSpPr>
        <p:spPr bwMode="auto">
          <a:xfrm>
            <a:off x="7229475" y="2417763"/>
            <a:ext cx="735013" cy="54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lang="en-US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en-US" sz="2400" baseline="-25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151313" y="808038"/>
            <a:ext cx="4173537" cy="1546225"/>
            <a:chOff x="2615" y="509"/>
            <a:chExt cx="2629" cy="974"/>
          </a:xfrm>
        </p:grpSpPr>
        <p:pic>
          <p:nvPicPr>
            <p:cNvPr id="27663" name="Picture 37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15" y="779"/>
              <a:ext cx="1024" cy="7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57382" name="Rectangle 38"/>
            <p:cNvSpPr>
              <a:spLocks noChangeArrowheads="1"/>
            </p:cNvSpPr>
            <p:nvPr/>
          </p:nvSpPr>
          <p:spPr bwMode="auto">
            <a:xfrm>
              <a:off x="3595" y="971"/>
              <a:ext cx="1649" cy="34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</a:tabLst>
                <a:defRPr/>
              </a:pP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CCH</a:t>
              </a:r>
              <a:r>
                <a:rPr lang="en-US" sz="2400" baseline="-250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</a:t>
              </a:r>
              <a:r>
                <a:rPr lang="en-US" sz="2400" baseline="-250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</a:t>
              </a:r>
              <a:r>
                <a:rPr lang="en-US" sz="2400" baseline="-250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sz="24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</a:t>
              </a:r>
              <a:r>
                <a:rPr lang="en-US" sz="2400" baseline="-250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</a:p>
          </p:txBody>
        </p: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3578" y="509"/>
              <a:ext cx="263" cy="520"/>
              <a:chOff x="3578" y="509"/>
              <a:chExt cx="263" cy="520"/>
            </a:xfrm>
          </p:grpSpPr>
          <p:grpSp>
            <p:nvGrpSpPr>
              <p:cNvPr id="6" name="Group 41"/>
              <p:cNvGrpSpPr>
                <a:grpSpLocks/>
              </p:cNvGrpSpPr>
              <p:nvPr/>
            </p:nvGrpSpPr>
            <p:grpSpPr bwMode="auto">
              <a:xfrm>
                <a:off x="3687" y="787"/>
                <a:ext cx="55" cy="242"/>
                <a:chOff x="3687" y="787"/>
                <a:chExt cx="55" cy="242"/>
              </a:xfrm>
            </p:grpSpPr>
            <p:sp>
              <p:nvSpPr>
                <p:cNvPr id="57383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3687" y="787"/>
                  <a:ext cx="0" cy="242"/>
                </a:xfrm>
                <a:prstGeom prst="line">
                  <a:avLst/>
                </a:prstGeom>
                <a:noFill/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38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3742" y="787"/>
                  <a:ext cx="0" cy="242"/>
                </a:xfrm>
                <a:prstGeom prst="line">
                  <a:avLst/>
                </a:prstGeom>
                <a:noFill/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57386" name="Rectangle 42"/>
              <p:cNvSpPr>
                <a:spLocks noChangeArrowheads="1"/>
              </p:cNvSpPr>
              <p:nvPr/>
            </p:nvSpPr>
            <p:spPr bwMode="auto">
              <a:xfrm>
                <a:off x="3578" y="509"/>
                <a:ext cx="263" cy="34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</a:tabLst>
                  <a:defRPr/>
                </a:pPr>
                <a:r>
                  <a:rPr lang="en-US" sz="2400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</a:t>
                </a:r>
              </a:p>
            </p:txBody>
          </p:sp>
        </p:grpSp>
      </p:grpSp>
      <p:sp useBgFill="1">
        <p:nvSpPr>
          <p:cNvPr id="57389" name="Rectangle 45"/>
          <p:cNvSpPr>
            <a:spLocks noChangeArrowheads="1"/>
          </p:cNvSpPr>
          <p:nvPr/>
        </p:nvSpPr>
        <p:spPr bwMode="auto">
          <a:xfrm>
            <a:off x="762000" y="3886200"/>
            <a:ext cx="4910138" cy="16002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>
                <a:solidFill>
                  <a:srgbClr val="FF00FF"/>
                </a:solidFill>
                <a:effectLst/>
              </a:rPr>
              <a:t>	CH and CH</a:t>
            </a:r>
            <a:r>
              <a:rPr lang="en-US" baseline="-25000">
                <a:solidFill>
                  <a:srgbClr val="FF00FF"/>
                </a:solidFill>
                <a:effectLst/>
              </a:rPr>
              <a:t>3</a:t>
            </a:r>
            <a:r>
              <a:rPr lang="en-US">
                <a:solidFill>
                  <a:srgbClr val="FF00FF"/>
                </a:solidFill>
                <a:effectLst/>
              </a:rPr>
              <a:t> unaffected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>
                <a:solidFill>
                  <a:srgbClr val="FF00FF"/>
                </a:solidFill>
                <a:effectLst/>
              </a:rPr>
              <a:t>	C and C=O nulled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>
                <a:solidFill>
                  <a:srgbClr val="FF00FF"/>
                </a:solidFill>
                <a:effectLst/>
              </a:rPr>
              <a:t>	CH</a:t>
            </a:r>
            <a:r>
              <a:rPr lang="en-US" baseline="-25000">
                <a:solidFill>
                  <a:srgbClr val="FF00FF"/>
                </a:solidFill>
                <a:effectLst/>
              </a:rPr>
              <a:t>2</a:t>
            </a:r>
            <a:r>
              <a:rPr lang="en-US">
                <a:solidFill>
                  <a:srgbClr val="FF00FF"/>
                </a:solidFill>
                <a:effectLst/>
              </a:rPr>
              <a:t> inverted</a:t>
            </a:r>
          </a:p>
          <a:p>
            <a:pPr marL="342900" indent="-342900" algn="ctr"/>
            <a:endParaRPr lang="en-US">
              <a:solidFill>
                <a:srgbClr val="FF00FF"/>
              </a:solidFill>
              <a:effectLst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8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Continuation of NMR History</a:t>
            </a:r>
            <a:endParaRPr lang="en-US" altLang="zh-CN" dirty="0">
              <a:cs typeface="Times New Roman" pitchFamily="18" charset="0"/>
            </a:endParaRPr>
          </a:p>
        </p:txBody>
      </p:sp>
      <p:sp>
        <p:nvSpPr>
          <p:cNvPr id="6147" name="矩形 3"/>
          <p:cNvSpPr>
            <a:spLocks noChangeArrowheads="1"/>
          </p:cNvSpPr>
          <p:nvPr/>
        </p:nvSpPr>
        <p:spPr bwMode="auto">
          <a:xfrm>
            <a:off x="457200" y="1371600"/>
            <a:ext cx="70866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Nobel prizes</a:t>
            </a:r>
          </a:p>
          <a:p>
            <a:endParaRPr lang="en-US" altLang="zh-CN" sz="9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1944 </a:t>
            </a:r>
            <a:r>
              <a:rPr lang="en-US" altLang="zh-CN" sz="2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Physics 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Rabi (Columbia)</a:t>
            </a:r>
          </a:p>
          <a:p>
            <a:endParaRPr lang="en-US" altLang="zh-CN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10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1991 </a:t>
            </a:r>
            <a:r>
              <a:rPr lang="en-US" altLang="zh-CN" sz="2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Chemistry 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Ernst (ETH)</a:t>
            </a:r>
          </a:p>
        </p:txBody>
      </p:sp>
      <p:pic>
        <p:nvPicPr>
          <p:cNvPr id="6148" name="Picture 2" descr="Isidor Isaac Ra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90800"/>
            <a:ext cx="923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矩形 5"/>
          <p:cNvSpPr>
            <a:spLocks noChangeArrowheads="1"/>
          </p:cNvSpPr>
          <p:nvPr/>
        </p:nvSpPr>
        <p:spPr bwMode="auto">
          <a:xfrm>
            <a:off x="1828800" y="2514600"/>
            <a:ext cx="2209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"for his resonance method for recording the magnetic properties of atomic nuclei"</a:t>
            </a:r>
          </a:p>
        </p:txBody>
      </p:sp>
      <p:sp>
        <p:nvSpPr>
          <p:cNvPr id="6150" name="矩形 6"/>
          <p:cNvSpPr>
            <a:spLocks noChangeArrowheads="1"/>
          </p:cNvSpPr>
          <p:nvPr/>
        </p:nvSpPr>
        <p:spPr bwMode="auto">
          <a:xfrm>
            <a:off x="4804117" y="1583788"/>
            <a:ext cx="335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1952 </a:t>
            </a:r>
            <a:r>
              <a:rPr lang="en-US" altLang="zh-CN" sz="2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Physics 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Bloch (Stanford),  Purcell (Harvard)</a:t>
            </a:r>
          </a:p>
        </p:txBody>
      </p:sp>
      <p:pic>
        <p:nvPicPr>
          <p:cNvPr id="6151" name="Picture 4" descr="Felix Blo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514600"/>
            <a:ext cx="10334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6" descr="Edward Mills Purc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514600"/>
            <a:ext cx="10334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矩形 9"/>
          <p:cNvSpPr>
            <a:spLocks noChangeArrowheads="1"/>
          </p:cNvSpPr>
          <p:nvPr/>
        </p:nvSpPr>
        <p:spPr bwMode="auto">
          <a:xfrm>
            <a:off x="5638800" y="4114800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"for their development of new methods for nuclear magnetic precision measurements and discoveries in connection therewith"</a:t>
            </a:r>
          </a:p>
        </p:txBody>
      </p:sp>
      <p:pic>
        <p:nvPicPr>
          <p:cNvPr id="6154" name="Picture 8" descr="Richard R. Ern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800600"/>
            <a:ext cx="1066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矩形 11"/>
          <p:cNvSpPr>
            <a:spLocks noChangeArrowheads="1"/>
          </p:cNvSpPr>
          <p:nvPr/>
        </p:nvSpPr>
        <p:spPr bwMode="auto">
          <a:xfrm>
            <a:off x="1828800" y="4724400"/>
            <a:ext cx="2514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"for his contributions to the development of the methodology of high resolution nuclear magnetic resonance (NMR) spectroscopy"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200" t="34698" r="16954" b="30412"/>
          <a:stretch>
            <a:fillRect/>
          </a:stretch>
        </p:blipFill>
        <p:spPr>
          <a:xfrm>
            <a:off x="20115" y="2067954"/>
            <a:ext cx="9123885" cy="4456283"/>
          </a:xfrm>
          <a:noFill/>
        </p:spPr>
      </p:pic>
      <p:graphicFrame>
        <p:nvGraphicFramePr>
          <p:cNvPr id="1026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5490186" y="0"/>
          <a:ext cx="2008187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59" name="Chemistry 4-D Draw" r:id="rId4" imgW="1171440" imgH="1200240" progId="">
                  <p:embed/>
                </p:oleObj>
              </mc:Choice>
              <mc:Fallback>
                <p:oleObj name="Chemistry 4-D Draw" r:id="rId4" imgW="1171440" imgH="12002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0186" y="0"/>
                        <a:ext cx="2008187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2822" t="32861" r="16954" b="32249"/>
          <a:stretch>
            <a:fillRect/>
          </a:stretch>
        </p:blipFill>
        <p:spPr>
          <a:xfrm>
            <a:off x="0" y="2133600"/>
            <a:ext cx="8175625" cy="4724400"/>
          </a:xfrm>
          <a:noFill/>
        </p:spPr>
      </p:pic>
      <p:pic>
        <p:nvPicPr>
          <p:cNvPr id="2970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72656" t="17708" r="11719" b="58334"/>
          <a:stretch>
            <a:fillRect/>
          </a:stretch>
        </p:blipFill>
        <p:spPr>
          <a:xfrm>
            <a:off x="5791201" y="76200"/>
            <a:ext cx="2368062" cy="2301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4530" name="Picture 2" descr="f-8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3436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1069168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7. </a:t>
            </a:r>
            <a:r>
              <a:rPr lang="en-US" sz="4400" dirty="0" err="1" smtClean="0"/>
              <a:t>INEPt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and</a:t>
            </a:r>
            <a:br>
              <a:rPr lang="en-US" sz="4400" dirty="0" smtClean="0"/>
            </a:br>
            <a:r>
              <a:rPr lang="en-US" sz="4400" dirty="0" smtClean="0"/>
              <a:t>related  experiments</a:t>
            </a:r>
            <a:br>
              <a:rPr lang="en-US" sz="440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0252" y="1491164"/>
            <a:ext cx="7239000" cy="2321168"/>
          </a:xfrm>
        </p:spPr>
        <p:txBody>
          <a:bodyPr/>
          <a:lstStyle/>
          <a:p>
            <a:pPr algn="just"/>
            <a:r>
              <a:rPr lang="en-US" dirty="0" smtClean="0"/>
              <a:t>Insensitive nuclei enhanced by polarization transfer</a:t>
            </a:r>
          </a:p>
          <a:p>
            <a:pPr algn="just"/>
            <a:r>
              <a:rPr lang="en-US" dirty="0" smtClean="0"/>
              <a:t>Not better than DEPT (DEPT is more sensitive), but INEPT shows exact multiplicities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4998" y="3710368"/>
            <a:ext cx="7239000" cy="861646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pendant</a:t>
            </a:r>
            <a:endParaRPr kumimoji="0" lang="en-US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4811171"/>
            <a:ext cx="7239000" cy="191319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Polarization Enhancement Nurtured During Attached Nucleus Testing)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Obtained from mixing DEPT and INEPT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2173245" cy="178659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>and</a:t>
            </a:r>
            <a:r>
              <a:rPr lang="en-US" sz="3200" b="1" dirty="0" smtClean="0">
                <a:solidFill>
                  <a:srgbClr val="7030A0"/>
                </a:solidFill>
              </a:rPr>
              <a:t/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>C. Spectra</a:t>
            </a:r>
            <a:endParaRPr lang="en-US" sz="3200" b="1" dirty="0"/>
          </a:p>
        </p:txBody>
      </p:sp>
      <p:pic>
        <p:nvPicPr>
          <p:cNvPr id="307201" name="Picture 1" descr="f-8-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862" y="0"/>
            <a:ext cx="52753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2" name="Picture 2" descr="f-8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9" y="2574377"/>
            <a:ext cx="1983545" cy="387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4529797" cy="6231988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dirty="0" smtClean="0"/>
              <a:t>شماي سطوح انرژي براي يک سيستم دو اسپيني </a:t>
            </a:r>
            <a:r>
              <a:rPr lang="en-US" dirty="0" smtClean="0"/>
              <a:t>AX</a:t>
            </a:r>
            <a:r>
              <a:rPr lang="fa-IR" dirty="0" smtClean="0"/>
              <a:t> (</a:t>
            </a:r>
            <a:r>
              <a:rPr lang="fa-IR" baseline="-25000" dirty="0" smtClean="0"/>
              <a:t>3</a:t>
            </a:r>
            <a:r>
              <a:rPr lang="en-US" dirty="0" err="1" smtClean="0"/>
              <a:t>CHCl</a:t>
            </a:r>
            <a:r>
              <a:rPr lang="fa-IR" baseline="30000" dirty="0" smtClean="0"/>
              <a:t>13</a:t>
            </a:r>
            <a:r>
              <a:rPr lang="fa-IR" dirty="0" smtClean="0"/>
              <a:t>) در آزمايش </a:t>
            </a:r>
            <a:r>
              <a:rPr lang="en-US" dirty="0" smtClean="0"/>
              <a:t>INEPT</a:t>
            </a:r>
            <a:r>
              <a:rPr lang="fa-IR" dirty="0" smtClean="0"/>
              <a:t>. آزمايش جمعيت سطوح 2و 4 را معکوس مي کند که جهت هاي بردار مغناطيسي ماکروسکوپي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C</a:t>
            </a:r>
            <a:r>
              <a:rPr lang="en-US" i="1" baseline="30000" dirty="0" err="1" smtClean="0"/>
              <a:t>Hα</a:t>
            </a:r>
            <a:r>
              <a:rPr lang="fa-IR" dirty="0" smtClean="0"/>
              <a:t> و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C</a:t>
            </a:r>
            <a:r>
              <a:rPr lang="en-US" i="1" baseline="30000" dirty="0" err="1" smtClean="0"/>
              <a:t>Hβ</a:t>
            </a:r>
            <a:r>
              <a:rPr lang="fa-IR" dirty="0" smtClean="0"/>
              <a:t> در مقايسه با وضعيت تعادلي را معکوس می کند. در طیف </a:t>
            </a:r>
            <a:r>
              <a:rPr lang="en-US" dirty="0" smtClean="0"/>
              <a:t>C NMR</a:t>
            </a:r>
            <a:r>
              <a:rPr lang="fa-IR" baseline="30000" dirty="0" smtClean="0"/>
              <a:t>13</a:t>
            </a:r>
            <a:r>
              <a:rPr lang="fa-IR" dirty="0" smtClean="0"/>
              <a:t> همانند روش </a:t>
            </a:r>
            <a:r>
              <a:rPr lang="en-US" dirty="0" smtClean="0"/>
              <a:t>SPI</a:t>
            </a:r>
            <a:r>
              <a:rPr lang="fa-IR" dirty="0" smtClean="0"/>
              <a:t> دو سيگنال تقویت شده،</a:t>
            </a:r>
            <a:r>
              <a:rPr lang="en-US" dirty="0" smtClean="0"/>
              <a:t> </a:t>
            </a:r>
            <a:r>
              <a:rPr lang="fa-IR" dirty="0" smtClean="0"/>
              <a:t> يکي مثبت و ديگري منفي قابل مشاهده است</a:t>
            </a:r>
            <a:endParaRPr lang="en-US" dirty="0"/>
          </a:p>
        </p:txBody>
      </p:sp>
      <p:pic>
        <p:nvPicPr>
          <p:cNvPr id="536578" name="Picture 2" descr="f-8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1907" y="0"/>
            <a:ext cx="42120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1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760" y="0"/>
            <a:ext cx="9198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015"/>
            <a:ext cx="3931920" cy="6244721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CPD</a:t>
            </a:r>
          </a:p>
          <a:p>
            <a:pPr marL="514350" indent="-514350">
              <a:buAutoNum type="alphaUcPeriod"/>
            </a:pPr>
            <a:r>
              <a:rPr lang="en-US" dirty="0" smtClean="0"/>
              <a:t>Gated</a:t>
            </a:r>
          </a:p>
          <a:p>
            <a:pPr marL="514350" indent="-514350">
              <a:buAutoNum type="alphaUcPeriod"/>
            </a:pPr>
            <a:r>
              <a:rPr lang="en-US" dirty="0" smtClean="0"/>
              <a:t>INEPT</a:t>
            </a:r>
          </a:p>
          <a:p>
            <a:pPr marL="514350" indent="-514350">
              <a:buAutoNum type="alphaUcPeriod"/>
            </a:pPr>
            <a:r>
              <a:rPr lang="en-US" dirty="0" smtClean="0"/>
              <a:t>Refocused INEPT</a:t>
            </a:r>
          </a:p>
          <a:p>
            <a:pPr marL="514350" indent="-514350">
              <a:buFont typeface="Wingdings 2"/>
              <a:buAutoNum type="alphaUcPeriod"/>
            </a:pPr>
            <a:r>
              <a:rPr lang="en-US" dirty="0" smtClean="0"/>
              <a:t>Refocused INEPT + BB decoupling</a:t>
            </a:r>
          </a:p>
        </p:txBody>
      </p:sp>
      <p:pic>
        <p:nvPicPr>
          <p:cNvPr id="540674" name="Picture 2" descr="f-8-18"/>
          <p:cNvPicPr>
            <a:picLocks noChangeAspect="1" noChangeArrowheads="1"/>
          </p:cNvPicPr>
          <p:nvPr/>
        </p:nvPicPr>
        <p:blipFill>
          <a:blip r:embed="rId2" cstate="print"/>
          <a:srcRect l="-397" t="43" r="1247"/>
          <a:stretch>
            <a:fillRect/>
          </a:stretch>
        </p:blipFill>
        <p:spPr bwMode="auto">
          <a:xfrm>
            <a:off x="4398461" y="1"/>
            <a:ext cx="47455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Continuation of NMR History</a:t>
            </a:r>
            <a:endParaRPr lang="en-US" altLang="zh-CN">
              <a:cs typeface="Times New Roman" pitchFamily="18" charset="0"/>
            </a:endParaRPr>
          </a:p>
        </p:txBody>
      </p:sp>
      <p:sp>
        <p:nvSpPr>
          <p:cNvPr id="7171" name="矩形 3"/>
          <p:cNvSpPr>
            <a:spLocks noChangeArrowheads="1"/>
          </p:cNvSpPr>
          <p:nvPr/>
        </p:nvSpPr>
        <p:spPr bwMode="auto">
          <a:xfrm>
            <a:off x="1066800" y="1447800"/>
            <a:ext cx="457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2002 </a:t>
            </a:r>
            <a:r>
              <a:rPr lang="en-US" altLang="zh-CN" sz="2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Chemistry 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Wüthrich (ETH)</a:t>
            </a:r>
          </a:p>
          <a:p>
            <a:endParaRPr lang="en-US" altLang="zh-CN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矩形 4"/>
          <p:cNvSpPr>
            <a:spLocks noChangeArrowheads="1"/>
          </p:cNvSpPr>
          <p:nvPr/>
        </p:nvSpPr>
        <p:spPr bwMode="auto">
          <a:xfrm>
            <a:off x="1143000" y="3810000"/>
            <a:ext cx="518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2003 </a:t>
            </a:r>
            <a:r>
              <a:rPr lang="en-US" altLang="zh-CN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Medicine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Lauterbur (University of Illinois in Urbana ), Mansfield (University of Nottingham) </a:t>
            </a:r>
          </a:p>
        </p:txBody>
      </p:sp>
      <p:pic>
        <p:nvPicPr>
          <p:cNvPr id="7173" name="Picture 2" descr="Kurt Wüthri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05000"/>
            <a:ext cx="1219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矩形 6"/>
          <p:cNvSpPr>
            <a:spLocks noChangeArrowheads="1"/>
          </p:cNvSpPr>
          <p:nvPr/>
        </p:nvSpPr>
        <p:spPr bwMode="auto">
          <a:xfrm>
            <a:off x="2590800" y="20574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"for his development of nuclear magnetic resonance spectroscopy for determining the three-dimensional structure of biological macromolecules in solution"</a:t>
            </a:r>
          </a:p>
        </p:txBody>
      </p:sp>
      <p:pic>
        <p:nvPicPr>
          <p:cNvPr id="7175" name="Picture 4" descr="Paul C. Lauterb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572000"/>
            <a:ext cx="12509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6" descr="Sir Peter Mans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572000"/>
            <a:ext cx="1219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矩形 10"/>
          <p:cNvSpPr>
            <a:spLocks noChangeArrowheads="1"/>
          </p:cNvSpPr>
          <p:nvPr/>
        </p:nvSpPr>
        <p:spPr bwMode="auto">
          <a:xfrm>
            <a:off x="4038600" y="5029200"/>
            <a:ext cx="373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"for their discoveries concerning magnetic resonance imaging"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672862" cy="27291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Refocused INEPT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In simple INEPT, different signs of signals may delete one signal</a:t>
            </a:r>
            <a:endParaRPr lang="en-US" dirty="0"/>
          </a:p>
        </p:txBody>
      </p:sp>
      <p:pic>
        <p:nvPicPr>
          <p:cNvPr id="537602" name="Picture 2" descr="f-8-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335" y="-1"/>
            <a:ext cx="6372665" cy="685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88" y="0"/>
            <a:ext cx="6379698" cy="75965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Reverse INEPT</a:t>
            </a:r>
            <a:endParaRPr lang="en-US" dirty="0"/>
          </a:p>
        </p:txBody>
      </p:sp>
      <p:pic>
        <p:nvPicPr>
          <p:cNvPr id="538626" name="Picture 2" descr="f-8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094"/>
            <a:ext cx="9144000" cy="580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Pendant pulse sequence</a:t>
            </a:r>
            <a:endParaRPr lang="en-US" dirty="0"/>
          </a:p>
        </p:txBody>
      </p:sp>
      <p:pic>
        <p:nvPicPr>
          <p:cNvPr id="531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4705"/>
            <a:ext cx="9055563" cy="334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 and acoustic ringing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Techniques to observe </a:t>
            </a:r>
            <a:r>
              <a:rPr lang="en-US" dirty="0" err="1" smtClean="0"/>
              <a:t>quadrupolar</a:t>
            </a:r>
            <a:r>
              <a:rPr lang="en-US" dirty="0" smtClean="0"/>
              <a:t> nuclei with very broad signals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025" y="2548667"/>
            <a:ext cx="4893649" cy="430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179298" cy="5500468"/>
          </a:xfrm>
        </p:spPr>
        <p:txBody>
          <a:bodyPr/>
          <a:lstStyle/>
          <a:p>
            <a:pPr>
              <a:buNone/>
            </a:pPr>
            <a:r>
              <a:rPr lang="en-US" baseline="30000" dirty="0" smtClean="0"/>
              <a:t>17</a:t>
            </a:r>
            <a:r>
              <a:rPr lang="en-US" dirty="0" smtClean="0"/>
              <a:t>O spectra of </a:t>
            </a:r>
            <a:r>
              <a:rPr lang="en-US" dirty="0" err="1" smtClean="0"/>
              <a:t>ethyla</a:t>
            </a:r>
            <a:r>
              <a:rPr lang="en-US" dirty="0" smtClean="0"/>
              <a:t> acetate</a:t>
            </a:r>
          </a:p>
          <a:p>
            <a:pPr>
              <a:buNone/>
            </a:pPr>
            <a:r>
              <a:rPr lang="en-US" dirty="0" smtClean="0"/>
              <a:t>b. Simple</a:t>
            </a:r>
          </a:p>
          <a:p>
            <a:pPr>
              <a:buNone/>
            </a:pPr>
            <a:r>
              <a:rPr lang="en-US" dirty="0" smtClean="0"/>
              <a:t>a. RIDE</a:t>
            </a:r>
            <a:endParaRPr lang="en-US" dirty="0"/>
          </a:p>
        </p:txBody>
      </p:sp>
      <p:pic>
        <p:nvPicPr>
          <p:cNvPr id="543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951" y="0"/>
            <a:ext cx="62610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b. two-dimensional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Fundamentals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443" y="897515"/>
            <a:ext cx="6008687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0"/>
          <p:cNvPicPr>
            <a:picLocks noChangeAspect="1" noChangeArrowheads="1"/>
          </p:cNvPicPr>
          <p:nvPr/>
        </p:nvPicPr>
        <p:blipFill>
          <a:blip r:embed="rId4" cstate="print"/>
          <a:srcRect b="50604"/>
          <a:stretch>
            <a:fillRect/>
          </a:stretch>
        </p:blipFill>
        <p:spPr bwMode="auto">
          <a:xfrm>
            <a:off x="0" y="3465513"/>
            <a:ext cx="2960688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2611438" y="169863"/>
            <a:ext cx="342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3399FF"/>
                </a:solidFill>
              </a:rPr>
              <a:t>THE BASIC IDEA OF nD NMR </a:t>
            </a:r>
          </a:p>
        </p:txBody>
      </p:sp>
      <p:pic>
        <p:nvPicPr>
          <p:cNvPr id="8197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0" y="731838"/>
            <a:ext cx="228758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13"/>
          <p:cNvSpPr txBox="1">
            <a:spLocks noChangeArrowheads="1"/>
          </p:cNvSpPr>
          <p:nvPr/>
        </p:nvSpPr>
        <p:spPr bwMode="auto">
          <a:xfrm>
            <a:off x="306388" y="2119313"/>
            <a:ext cx="115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P: Preparation</a:t>
            </a:r>
          </a:p>
          <a:p>
            <a:r>
              <a:rPr lang="en-US" sz="1200"/>
              <a:t>E: Evolution</a:t>
            </a:r>
          </a:p>
          <a:p>
            <a:r>
              <a:rPr lang="en-US" sz="1200"/>
              <a:t>M: Mixing</a:t>
            </a:r>
          </a:p>
          <a:p>
            <a:r>
              <a:rPr lang="en-US" sz="1200"/>
              <a:t>D: Detection</a:t>
            </a:r>
          </a:p>
        </p:txBody>
      </p:sp>
      <p:pic>
        <p:nvPicPr>
          <p:cNvPr id="819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1438" y="2678113"/>
            <a:ext cx="5262562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4545013" y="647700"/>
            <a:ext cx="2943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For a single uncoupled proton resonance</a:t>
            </a:r>
          </a:p>
        </p:txBody>
      </p:sp>
      <p:pic>
        <p:nvPicPr>
          <p:cNvPr id="8201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53362">
            <a:off x="2736850" y="4340225"/>
            <a:ext cx="2667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Line 19"/>
          <p:cNvSpPr>
            <a:spLocks noChangeShapeType="1"/>
          </p:cNvSpPr>
          <p:nvPr/>
        </p:nvSpPr>
        <p:spPr bwMode="auto">
          <a:xfrm flipV="1">
            <a:off x="2552700" y="4294188"/>
            <a:ext cx="404813" cy="1017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3" name="Line 20"/>
          <p:cNvSpPr>
            <a:spLocks noChangeShapeType="1"/>
          </p:cNvSpPr>
          <p:nvPr/>
        </p:nvSpPr>
        <p:spPr bwMode="auto">
          <a:xfrm flipV="1">
            <a:off x="3228975" y="4086225"/>
            <a:ext cx="1025525" cy="779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4" name="Text Box 21"/>
          <p:cNvSpPr txBox="1">
            <a:spLocks noChangeArrowheads="1"/>
          </p:cNvSpPr>
          <p:nvPr/>
        </p:nvSpPr>
        <p:spPr bwMode="auto">
          <a:xfrm>
            <a:off x="3321050" y="4152900"/>
            <a:ext cx="804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FT t</a:t>
            </a:r>
            <a:r>
              <a:rPr lang="en-US" sz="1400" baseline="-25000"/>
              <a:t>2</a:t>
            </a:r>
          </a:p>
        </p:txBody>
      </p:sp>
      <p:pic>
        <p:nvPicPr>
          <p:cNvPr id="8205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4738" y="4775200"/>
            <a:ext cx="28924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23"/>
          <p:cNvSpPr>
            <a:spLocks noChangeShapeType="1"/>
          </p:cNvSpPr>
          <p:nvPr/>
        </p:nvSpPr>
        <p:spPr bwMode="auto">
          <a:xfrm>
            <a:off x="6051550" y="3943350"/>
            <a:ext cx="969963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7" name="Text Box 24"/>
          <p:cNvSpPr txBox="1">
            <a:spLocks noChangeArrowheads="1"/>
          </p:cNvSpPr>
          <p:nvPr/>
        </p:nvSpPr>
        <p:spPr bwMode="auto">
          <a:xfrm>
            <a:off x="6446838" y="4019550"/>
            <a:ext cx="804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FT t</a:t>
            </a:r>
            <a:r>
              <a:rPr lang="en-US" sz="1400" baseline="-25000"/>
              <a:t>1</a:t>
            </a:r>
          </a:p>
        </p:txBody>
      </p:sp>
      <p:sp>
        <p:nvSpPr>
          <p:cNvPr id="8208" name="Text Box 26"/>
          <p:cNvSpPr txBox="1">
            <a:spLocks noChangeArrowheads="1"/>
          </p:cNvSpPr>
          <p:nvPr/>
        </p:nvSpPr>
        <p:spPr bwMode="auto">
          <a:xfrm>
            <a:off x="4375150" y="2333625"/>
            <a:ext cx="438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Amplitude modulation of a singlet resonance as a function of t</a:t>
            </a:r>
            <a:r>
              <a:rPr lang="en-US" sz="1200" baseline="-25000"/>
              <a:t>1</a:t>
            </a:r>
            <a:endParaRPr lang="en-US" sz="1200"/>
          </a:p>
          <a:p>
            <a:r>
              <a:rPr lang="en-US" sz="1200"/>
              <a:t>                    (signal decays due to spin relaxation)</a:t>
            </a:r>
            <a:endParaRPr lang="en-US" sz="12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3" y="925513"/>
            <a:ext cx="4148137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690688" y="144463"/>
            <a:ext cx="592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99FF"/>
                </a:solidFill>
              </a:rPr>
              <a:t>The concept can be expanded to 3 and n dimensions</a:t>
            </a:r>
          </a:p>
        </p:txBody>
      </p:sp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3446463" y="1146175"/>
            <a:ext cx="353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two-dimensional (2D) experiment</a:t>
            </a:r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4421188" y="2020888"/>
            <a:ext cx="362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threedimensional (3D) experiment</a:t>
            </a:r>
          </a:p>
        </p:txBody>
      </p:sp>
      <p:pic>
        <p:nvPicPr>
          <p:cNvPr id="922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3841750"/>
            <a:ext cx="36623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12"/>
          <p:cNvSpPr>
            <a:spLocks noChangeArrowheads="1"/>
          </p:cNvSpPr>
          <p:nvPr/>
        </p:nvSpPr>
        <p:spPr bwMode="auto">
          <a:xfrm>
            <a:off x="122238" y="2849563"/>
            <a:ext cx="88344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 the previous slide two-dimensional experiment, a sample containing two uncoupled spins A and X, of offsets </a:t>
            </a:r>
            <a:r>
              <a:rPr lang="en-US">
                <a:latin typeface="Symbol" pitchFamily="18" charset="2"/>
              </a:rPr>
              <a:t>n</a:t>
            </a:r>
            <a:r>
              <a:rPr lang="en-US" baseline="-25000"/>
              <a:t>A</a:t>
            </a:r>
            <a:r>
              <a:rPr lang="en-US"/>
              <a:t> and </a:t>
            </a:r>
            <a:r>
              <a:rPr lang="en-US">
                <a:latin typeface="Symbol" pitchFamily="18" charset="2"/>
              </a:rPr>
              <a:t>n</a:t>
            </a:r>
            <a:r>
              <a:rPr lang="en-US" baseline="-25000"/>
              <a:t>X</a:t>
            </a:r>
            <a:r>
              <a:rPr lang="en-US"/>
              <a:t>, will produce 2D peaks at their corresponding chemical shift offsets in both dimensions (</a:t>
            </a:r>
            <a:r>
              <a:rPr lang="en-US" b="1">
                <a:solidFill>
                  <a:srgbClr val="FF6600"/>
                </a:solidFill>
              </a:rPr>
              <a:t>2D spectra are in fact 3D images</a:t>
            </a:r>
            <a:r>
              <a:rPr lang="en-US"/>
              <a:t>). </a:t>
            </a:r>
          </a:p>
        </p:txBody>
      </p:sp>
      <p:pic>
        <p:nvPicPr>
          <p:cNvPr id="922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5838" y="3984625"/>
            <a:ext cx="28797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Line 14"/>
          <p:cNvSpPr>
            <a:spLocks noChangeShapeType="1"/>
          </p:cNvSpPr>
          <p:nvPr/>
        </p:nvSpPr>
        <p:spPr bwMode="auto">
          <a:xfrm>
            <a:off x="4141788" y="5414963"/>
            <a:ext cx="1924050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6" name="Text Box 15"/>
          <p:cNvSpPr txBox="1">
            <a:spLocks noChangeArrowheads="1"/>
          </p:cNvSpPr>
          <p:nvPr/>
        </p:nvSpPr>
        <p:spPr bwMode="auto">
          <a:xfrm>
            <a:off x="4337050" y="4970463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Contour Plot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2" name="Object 1024"/>
          <p:cNvGraphicFramePr>
            <a:graphicFrameLocks noChangeAspect="1"/>
          </p:cNvGraphicFramePr>
          <p:nvPr/>
        </p:nvGraphicFramePr>
        <p:xfrm>
          <a:off x="631874" y="1549790"/>
          <a:ext cx="7010400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99" name="PhotoImpact" r:id="rId3" imgW="4782322" imgH="1120000" progId="">
                  <p:embed/>
                </p:oleObj>
              </mc:Choice>
              <mc:Fallback>
                <p:oleObj name="PhotoImpact" r:id="rId3" imgW="4782322" imgH="112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74" y="1549790"/>
                        <a:ext cx="7010400" cy="164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43000" y="3505200"/>
            <a:ext cx="800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Preparation</a:t>
            </a:r>
            <a:r>
              <a:rPr lang="en-US" altLang="zh-TW" sz="2200" dirty="0"/>
              <a:t>	spin system relaxes and then excited by </a:t>
            </a:r>
            <a:r>
              <a:rPr lang="en-US" altLang="zh-TW" sz="2200" dirty="0" err="1"/>
              <a:t>r.f</a:t>
            </a:r>
            <a:r>
              <a:rPr lang="en-US" altLang="zh-TW" sz="2200" dirty="0"/>
              <a:t>.</a:t>
            </a:r>
          </a:p>
          <a:p>
            <a:pPr>
              <a:spcBef>
                <a:spcPct val="50000"/>
              </a:spcBef>
            </a:pPr>
            <a:r>
              <a:rPr lang="en-US" altLang="zh-TW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Evolution </a:t>
            </a:r>
            <a:r>
              <a:rPr lang="en-US" altLang="zh-TW" sz="2200" dirty="0"/>
              <a:t>(t1)	chemical shifts &amp; spin-spin couplings evolve. 			This is the </a:t>
            </a:r>
            <a:r>
              <a:rPr lang="en-US" altLang="zh-TW" sz="2200" dirty="0" err="1"/>
              <a:t>timedomain</a:t>
            </a:r>
            <a:r>
              <a:rPr lang="en-US" altLang="zh-TW" sz="2200" dirty="0"/>
              <a:t> which is incremented 			during a 2D experiment</a:t>
            </a:r>
          </a:p>
          <a:p>
            <a:pPr>
              <a:spcBef>
                <a:spcPct val="50000"/>
              </a:spcBef>
            </a:pPr>
            <a:r>
              <a:rPr lang="en-US" altLang="zh-TW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Mixing</a:t>
            </a:r>
            <a:r>
              <a:rPr lang="en-US" altLang="zh-TW" sz="2200" dirty="0"/>
              <a:t>		</a:t>
            </a:r>
            <a:r>
              <a:rPr lang="en-US" altLang="zh-TW" sz="2200" dirty="0" err="1"/>
              <a:t>r.f</a:t>
            </a:r>
            <a:r>
              <a:rPr lang="en-US" altLang="zh-TW" sz="2200" dirty="0"/>
              <a:t>. pulses are applied and create observable 			transverse magnetization</a:t>
            </a:r>
          </a:p>
          <a:p>
            <a:pPr>
              <a:spcBef>
                <a:spcPct val="50000"/>
              </a:spcBef>
            </a:pPr>
            <a:r>
              <a:rPr lang="en-US" altLang="zh-TW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Detection </a:t>
            </a:r>
            <a:r>
              <a:rPr lang="en-US" altLang="zh-TW" sz="2200" dirty="0"/>
              <a:t>(t2)	observable transverse magnetization is recorded. It is 		usually labeled with t2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Four periods in 2D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05414" y="2570019"/>
            <a:ext cx="5105400" cy="2868168"/>
          </a:xfrm>
        </p:spPr>
        <p:txBody>
          <a:bodyPr/>
          <a:lstStyle/>
          <a:p>
            <a:r>
              <a:rPr lang="en-US" dirty="0" smtClean="0"/>
              <a:t>Part A. </a:t>
            </a:r>
            <a:br>
              <a:rPr lang="en-US" dirty="0" smtClean="0"/>
            </a:br>
            <a:r>
              <a:rPr lang="en-US" dirty="0" smtClean="0"/>
              <a:t>One-dimensional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1. </a:t>
            </a:r>
            <a:r>
              <a:rPr lang="en-US" dirty="0" err="1" smtClean="0"/>
              <a:t>Homonuclear</a:t>
            </a:r>
            <a:r>
              <a:rPr lang="en-US" dirty="0" smtClean="0"/>
              <a:t> decoupling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6" name="Object 1024"/>
          <p:cNvGraphicFramePr>
            <a:graphicFrameLocks noChangeAspect="1"/>
          </p:cNvGraphicFramePr>
          <p:nvPr/>
        </p:nvGraphicFramePr>
        <p:xfrm>
          <a:off x="505265" y="4572000"/>
          <a:ext cx="6934200" cy="185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3" name="PhotoImpact" r:id="rId3" imgW="4686309" imgH="1252412" progId="">
                  <p:embed/>
                </p:oleObj>
              </mc:Choice>
              <mc:Fallback>
                <p:oleObj name="PhotoImpact" r:id="rId3" imgW="4686309" imgH="125241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265" y="4572000"/>
                        <a:ext cx="6934200" cy="185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1027"/>
          <p:cNvSpPr txBox="1">
            <a:spLocks noChangeArrowheads="1"/>
          </p:cNvSpPr>
          <p:nvPr/>
        </p:nvSpPr>
        <p:spPr bwMode="auto">
          <a:xfrm>
            <a:off x="214532" y="1569720"/>
            <a:ext cx="800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altLang="zh-TW" sz="2200" dirty="0"/>
              <a:t>Primary 2D matrix consists a series of FIDs.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altLang="zh-TW" sz="2200" dirty="0"/>
              <a:t>A set of 1D NMR spectra is obtained by Fourier transformation with respect to </a:t>
            </a:r>
            <a:r>
              <a:rPr lang="en-US" altLang="zh-TW" sz="2200" i="1" dirty="0"/>
              <a:t>t2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altLang="zh-TW" sz="2200" dirty="0"/>
              <a:t>The signals of each transformation may differ in amplitude and phase. A second Fourier transformation with respect to t1 yields the final 2D matrix with frequency axes </a:t>
            </a:r>
            <a:r>
              <a:rPr lang="en-US" altLang="zh-TW" sz="2200" i="1" dirty="0"/>
              <a:t>F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 and </a:t>
            </a:r>
            <a:r>
              <a:rPr lang="en-US" altLang="zh-TW" sz="2200" i="1" dirty="0"/>
              <a:t>F</a:t>
            </a:r>
            <a:r>
              <a:rPr lang="en-US" altLang="zh-TW" sz="2200" i="1" baseline="-25000" dirty="0"/>
              <a:t>2</a:t>
            </a:r>
          </a:p>
        </p:txBody>
      </p:sp>
      <p:sp>
        <p:nvSpPr>
          <p:cNvPr id="15364" name="Text Box 1028"/>
          <p:cNvSpPr txBox="1">
            <a:spLocks noChangeArrowheads="1"/>
          </p:cNvSpPr>
          <p:nvPr/>
        </p:nvSpPr>
        <p:spPr bwMode="auto">
          <a:xfrm>
            <a:off x="1828800" y="6400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i="1"/>
              <a:t>1.</a:t>
            </a:r>
          </a:p>
        </p:txBody>
      </p:sp>
      <p:sp>
        <p:nvSpPr>
          <p:cNvPr id="15365" name="Text Box 1029"/>
          <p:cNvSpPr txBox="1">
            <a:spLocks noChangeArrowheads="1"/>
          </p:cNvSpPr>
          <p:nvPr/>
        </p:nvSpPr>
        <p:spPr bwMode="auto">
          <a:xfrm>
            <a:off x="4419600" y="6400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i="1"/>
              <a:t>2.</a:t>
            </a:r>
          </a:p>
        </p:txBody>
      </p:sp>
      <p:sp>
        <p:nvSpPr>
          <p:cNvPr id="15366" name="Text Box 1030"/>
          <p:cNvSpPr txBox="1">
            <a:spLocks noChangeArrowheads="1"/>
          </p:cNvSpPr>
          <p:nvPr/>
        </p:nvSpPr>
        <p:spPr bwMode="auto">
          <a:xfrm>
            <a:off x="6934200" y="6400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i="1"/>
              <a:t>3.</a:t>
            </a:r>
          </a:p>
        </p:txBody>
      </p:sp>
      <p:sp>
        <p:nvSpPr>
          <p:cNvPr id="15367" name="Rectangle 103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/>
              <a:t>2D NMR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236663" y="292100"/>
            <a:ext cx="691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SENSITIVITY IN HETERONUCLEAR 2D NMR SPECTROSCOPY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7463" y="835025"/>
            <a:ext cx="9099550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b="1"/>
              <a:t>The major concern for chemist is the horrible low sensitivity of NMR compared to</a:t>
            </a:r>
          </a:p>
          <a:p>
            <a:r>
              <a:rPr lang="en-US" b="1"/>
              <a:t> other spectroscopies</a:t>
            </a:r>
          </a:p>
        </p:txBody>
      </p:sp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0" y="2292350"/>
            <a:ext cx="54371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8"/>
          <p:cNvSpPr>
            <a:spLocks noChangeArrowheads="1"/>
          </p:cNvSpPr>
          <p:nvPr/>
        </p:nvSpPr>
        <p:spPr bwMode="auto">
          <a:xfrm>
            <a:off x="330200" y="3616325"/>
            <a:ext cx="82724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N:  number of molecules in the observed sample volume</a:t>
            </a:r>
          </a:p>
          <a:p>
            <a:r>
              <a:rPr lang="en-US"/>
              <a:t>A:  a term that represents the abundance of the NMR-active spins involved in</a:t>
            </a:r>
          </a:p>
          <a:p>
            <a:r>
              <a:rPr lang="en-US"/>
              <a:t>     the experiment,</a:t>
            </a:r>
          </a:p>
          <a:p>
            <a:r>
              <a:rPr lang="en-US"/>
              <a:t>T:  temperature</a:t>
            </a:r>
          </a:p>
          <a:p>
            <a:r>
              <a:rPr lang="en-US"/>
              <a:t>B</a:t>
            </a:r>
            <a:r>
              <a:rPr lang="en-US" baseline="-25000"/>
              <a:t>0</a:t>
            </a:r>
            <a:r>
              <a:rPr lang="en-US"/>
              <a:t>: the static magnetic field,</a:t>
            </a:r>
          </a:p>
          <a:p>
            <a:r>
              <a:rPr lang="en-US" sz="2400">
                <a:latin typeface="Symbol" pitchFamily="18" charset="2"/>
              </a:rPr>
              <a:t>g</a:t>
            </a:r>
            <a:r>
              <a:rPr lang="en-US" baseline="-25000"/>
              <a:t>exc</a:t>
            </a:r>
            <a:r>
              <a:rPr lang="en-US"/>
              <a:t> and </a:t>
            </a:r>
            <a:r>
              <a:rPr lang="en-US" sz="2400">
                <a:latin typeface="Symbol" pitchFamily="18" charset="2"/>
              </a:rPr>
              <a:t>g</a:t>
            </a:r>
            <a:r>
              <a:rPr lang="en-US" baseline="-25000"/>
              <a:t>obs</a:t>
            </a:r>
            <a:r>
              <a:rPr lang="en-US"/>
              <a:t> represent the magnetogyric ratios of the initially excited and observed spins, respectively</a:t>
            </a:r>
          </a:p>
          <a:p>
            <a:r>
              <a:rPr lang="en-US"/>
              <a:t>T</a:t>
            </a:r>
            <a:r>
              <a:rPr lang="en-US" baseline="-25000"/>
              <a:t>2</a:t>
            </a:r>
            <a:r>
              <a:rPr lang="en-US"/>
              <a:t>*: the effective transverse relaxation time</a:t>
            </a:r>
          </a:p>
          <a:p>
            <a:r>
              <a:rPr lang="en-US"/>
              <a:t>S:  is the total number of accumulated scans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246063" y="1504950"/>
            <a:ext cx="424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  <a:p>
            <a:r>
              <a:rPr lang="en-US"/>
              <a:t>For experiments involving spin ½ nuclei: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212975" y="234950"/>
            <a:ext cx="497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Relative Sensitivity of Different 2D Schemes</a:t>
            </a: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013"/>
            <a:ext cx="53594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6099175" y="2544763"/>
            <a:ext cx="1619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P: preparation</a:t>
            </a:r>
          </a:p>
          <a:p>
            <a:r>
              <a:rPr lang="en-US"/>
              <a:t>E: evolution</a:t>
            </a:r>
          </a:p>
          <a:p>
            <a:r>
              <a:rPr lang="en-US"/>
              <a:t>M: mixing</a:t>
            </a:r>
          </a:p>
          <a:p>
            <a:r>
              <a:rPr lang="en-US"/>
              <a:t>D: detection</a:t>
            </a:r>
          </a:p>
        </p:txBody>
      </p:sp>
      <p:pic>
        <p:nvPicPr>
          <p:cNvPr id="419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563" y="5907088"/>
            <a:ext cx="41005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00115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  <a:latin typeface="Times" pitchFamily="-108" charset="0"/>
              </a:rPr>
              <a:t>Use of 2D NMR to Resolve Overlapping Sub-spectra in 1D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066800" y="1981200"/>
            <a:ext cx="7288213" cy="1066800"/>
            <a:chOff x="672" y="1248"/>
            <a:chExt cx="4591" cy="67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061" y="1248"/>
              <a:ext cx="2448" cy="672"/>
              <a:chOff x="1680" y="1248"/>
              <a:chExt cx="2448" cy="672"/>
            </a:xfrm>
          </p:grpSpPr>
          <p:sp>
            <p:nvSpPr>
              <p:cNvPr id="35871" name="Line 4"/>
              <p:cNvSpPr>
                <a:spLocks noChangeShapeType="1"/>
              </p:cNvSpPr>
              <p:nvPr/>
            </p:nvSpPr>
            <p:spPr bwMode="auto">
              <a:xfrm>
                <a:off x="1680" y="1920"/>
                <a:ext cx="24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2" name="Line 5"/>
              <p:cNvSpPr>
                <a:spLocks noChangeShapeType="1"/>
              </p:cNvSpPr>
              <p:nvPr/>
            </p:nvSpPr>
            <p:spPr bwMode="auto">
              <a:xfrm>
                <a:off x="1680" y="1856"/>
                <a:ext cx="72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3" name="Line 6"/>
              <p:cNvSpPr>
                <a:spLocks noChangeShapeType="1"/>
              </p:cNvSpPr>
              <p:nvPr/>
            </p:nvSpPr>
            <p:spPr bwMode="auto">
              <a:xfrm>
                <a:off x="3727" y="1856"/>
                <a:ext cx="36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4" name="Freeform 7"/>
              <p:cNvSpPr>
                <a:spLocks/>
              </p:cNvSpPr>
              <p:nvPr/>
            </p:nvSpPr>
            <p:spPr bwMode="auto">
              <a:xfrm>
                <a:off x="3646" y="1248"/>
                <a:ext cx="81" cy="608"/>
              </a:xfrm>
              <a:custGeom>
                <a:avLst/>
                <a:gdLst>
                  <a:gd name="T0" fmla="*/ 68 w 96"/>
                  <a:gd name="T1" fmla="*/ 405 h 912"/>
                  <a:gd name="T2" fmla="*/ 35 w 96"/>
                  <a:gd name="T3" fmla="*/ 0 h 912"/>
                  <a:gd name="T4" fmla="*/ 0 w 96"/>
                  <a:gd name="T5" fmla="*/ 405 h 912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912"/>
                  <a:gd name="T11" fmla="*/ 96 w 96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912">
                    <a:moveTo>
                      <a:pt x="96" y="912"/>
                    </a:moveTo>
                    <a:cubicBezTo>
                      <a:pt x="80" y="456"/>
                      <a:pt x="64" y="0"/>
                      <a:pt x="48" y="0"/>
                    </a:cubicBezTo>
                    <a:cubicBezTo>
                      <a:pt x="32" y="0"/>
                      <a:pt x="8" y="760"/>
                      <a:pt x="0" y="912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5" name="Line 8"/>
              <p:cNvSpPr>
                <a:spLocks noChangeShapeType="1"/>
              </p:cNvSpPr>
              <p:nvPr/>
            </p:nvSpPr>
            <p:spPr bwMode="auto">
              <a:xfrm>
                <a:off x="2483" y="1856"/>
                <a:ext cx="8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6" name="Line 9"/>
              <p:cNvSpPr>
                <a:spLocks noChangeShapeType="1"/>
              </p:cNvSpPr>
              <p:nvPr/>
            </p:nvSpPr>
            <p:spPr bwMode="auto">
              <a:xfrm>
                <a:off x="3366" y="1856"/>
                <a:ext cx="28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7" name="Freeform 10"/>
              <p:cNvSpPr>
                <a:spLocks/>
              </p:cNvSpPr>
              <p:nvPr/>
            </p:nvSpPr>
            <p:spPr bwMode="auto">
              <a:xfrm>
                <a:off x="3648" y="1296"/>
                <a:ext cx="144" cy="576"/>
              </a:xfrm>
              <a:custGeom>
                <a:avLst/>
                <a:gdLst>
                  <a:gd name="T0" fmla="*/ 216 w 96"/>
                  <a:gd name="T1" fmla="*/ 364 h 912"/>
                  <a:gd name="T2" fmla="*/ 108 w 96"/>
                  <a:gd name="T3" fmla="*/ 0 h 912"/>
                  <a:gd name="T4" fmla="*/ 0 w 96"/>
                  <a:gd name="T5" fmla="*/ 364 h 912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912"/>
                  <a:gd name="T11" fmla="*/ 96 w 96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912">
                    <a:moveTo>
                      <a:pt x="96" y="912"/>
                    </a:moveTo>
                    <a:cubicBezTo>
                      <a:pt x="80" y="456"/>
                      <a:pt x="64" y="0"/>
                      <a:pt x="48" y="0"/>
                    </a:cubicBezTo>
                    <a:cubicBezTo>
                      <a:pt x="32" y="0"/>
                      <a:pt x="8" y="760"/>
                      <a:pt x="0" y="912"/>
                    </a:cubicBez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8" name="Freeform 11"/>
              <p:cNvSpPr>
                <a:spLocks/>
              </p:cNvSpPr>
              <p:nvPr/>
            </p:nvSpPr>
            <p:spPr bwMode="auto">
              <a:xfrm>
                <a:off x="2400" y="1248"/>
                <a:ext cx="81" cy="608"/>
              </a:xfrm>
              <a:custGeom>
                <a:avLst/>
                <a:gdLst>
                  <a:gd name="T0" fmla="*/ 68 w 96"/>
                  <a:gd name="T1" fmla="*/ 405 h 912"/>
                  <a:gd name="T2" fmla="*/ 35 w 96"/>
                  <a:gd name="T3" fmla="*/ 0 h 912"/>
                  <a:gd name="T4" fmla="*/ 0 w 96"/>
                  <a:gd name="T5" fmla="*/ 405 h 912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912"/>
                  <a:gd name="T11" fmla="*/ 96 w 96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912">
                    <a:moveTo>
                      <a:pt x="96" y="912"/>
                    </a:moveTo>
                    <a:cubicBezTo>
                      <a:pt x="80" y="456"/>
                      <a:pt x="64" y="0"/>
                      <a:pt x="48" y="0"/>
                    </a:cubicBezTo>
                    <a:cubicBezTo>
                      <a:pt x="32" y="0"/>
                      <a:pt x="8" y="760"/>
                      <a:pt x="0" y="912"/>
                    </a:cubicBez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9" name="Freeform 12"/>
              <p:cNvSpPr>
                <a:spLocks/>
              </p:cNvSpPr>
              <p:nvPr/>
            </p:nvSpPr>
            <p:spPr bwMode="auto">
              <a:xfrm>
                <a:off x="3279" y="1248"/>
                <a:ext cx="81" cy="608"/>
              </a:xfrm>
              <a:custGeom>
                <a:avLst/>
                <a:gdLst>
                  <a:gd name="T0" fmla="*/ 68 w 96"/>
                  <a:gd name="T1" fmla="*/ 405 h 912"/>
                  <a:gd name="T2" fmla="*/ 35 w 96"/>
                  <a:gd name="T3" fmla="*/ 0 h 912"/>
                  <a:gd name="T4" fmla="*/ 0 w 96"/>
                  <a:gd name="T5" fmla="*/ 405 h 912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912"/>
                  <a:gd name="T11" fmla="*/ 96 w 96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912">
                    <a:moveTo>
                      <a:pt x="96" y="912"/>
                    </a:moveTo>
                    <a:cubicBezTo>
                      <a:pt x="80" y="456"/>
                      <a:pt x="64" y="0"/>
                      <a:pt x="48" y="0"/>
                    </a:cubicBezTo>
                    <a:cubicBezTo>
                      <a:pt x="32" y="0"/>
                      <a:pt x="8" y="760"/>
                      <a:pt x="0" y="912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69" name="Text Box 28"/>
            <p:cNvSpPr txBox="1">
              <a:spLocks noChangeArrowheads="1"/>
            </p:cNvSpPr>
            <p:nvPr/>
          </p:nvSpPr>
          <p:spPr bwMode="auto">
            <a:xfrm>
              <a:off x="672" y="1296"/>
              <a:ext cx="3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1D</a:t>
              </a:r>
            </a:p>
          </p:txBody>
        </p:sp>
        <p:sp>
          <p:nvSpPr>
            <p:cNvPr id="35870" name="Text Box 30"/>
            <p:cNvSpPr txBox="1">
              <a:spLocks noChangeArrowheads="1"/>
            </p:cNvSpPr>
            <p:nvPr/>
          </p:nvSpPr>
          <p:spPr bwMode="auto">
            <a:xfrm>
              <a:off x="4037" y="1248"/>
              <a:ext cx="122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Sub-spectra</a:t>
              </a:r>
            </a:p>
            <a:p>
              <a:r>
                <a:rPr lang="en-US"/>
                <a:t>overlapped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074738" y="3505200"/>
            <a:ext cx="7397750" cy="2895600"/>
            <a:chOff x="677" y="2208"/>
            <a:chExt cx="4660" cy="1824"/>
          </a:xfrm>
        </p:grpSpPr>
        <p:sp>
          <p:nvSpPr>
            <p:cNvPr id="35845" name="Line 13"/>
            <p:cNvSpPr>
              <a:spLocks noChangeShapeType="1"/>
            </p:cNvSpPr>
            <p:nvPr/>
          </p:nvSpPr>
          <p:spPr bwMode="auto">
            <a:xfrm>
              <a:off x="1541" y="2208"/>
              <a:ext cx="18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6" name="Line 14"/>
            <p:cNvSpPr>
              <a:spLocks noChangeShapeType="1"/>
            </p:cNvSpPr>
            <p:nvPr/>
          </p:nvSpPr>
          <p:spPr bwMode="auto">
            <a:xfrm rot="-5400000">
              <a:off x="629" y="3120"/>
              <a:ext cx="18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7" name="Line 15"/>
            <p:cNvSpPr>
              <a:spLocks noChangeShapeType="1"/>
            </p:cNvSpPr>
            <p:nvPr/>
          </p:nvSpPr>
          <p:spPr bwMode="auto">
            <a:xfrm rot="-5400000">
              <a:off x="2453" y="3120"/>
              <a:ext cx="18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8" name="Line 16"/>
            <p:cNvSpPr>
              <a:spLocks noChangeShapeType="1"/>
            </p:cNvSpPr>
            <p:nvPr/>
          </p:nvSpPr>
          <p:spPr bwMode="auto">
            <a:xfrm>
              <a:off x="1541" y="4032"/>
              <a:ext cx="18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9" name="Oval 17"/>
            <p:cNvSpPr>
              <a:spLocks noChangeArrowheads="1"/>
            </p:cNvSpPr>
            <p:nvPr/>
          </p:nvSpPr>
          <p:spPr bwMode="auto">
            <a:xfrm>
              <a:off x="1733" y="3648"/>
              <a:ext cx="192" cy="19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0" name="Oval 18"/>
            <p:cNvSpPr>
              <a:spLocks noChangeArrowheads="1"/>
            </p:cNvSpPr>
            <p:nvPr/>
          </p:nvSpPr>
          <p:spPr bwMode="auto">
            <a:xfrm>
              <a:off x="3029" y="2352"/>
              <a:ext cx="192" cy="19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Oval 19"/>
            <p:cNvSpPr>
              <a:spLocks noChangeArrowheads="1"/>
            </p:cNvSpPr>
            <p:nvPr/>
          </p:nvSpPr>
          <p:spPr bwMode="auto">
            <a:xfrm>
              <a:off x="2981" y="2400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2" name="Oval 20"/>
            <p:cNvSpPr>
              <a:spLocks noChangeArrowheads="1"/>
            </p:cNvSpPr>
            <p:nvPr/>
          </p:nvSpPr>
          <p:spPr bwMode="auto">
            <a:xfrm>
              <a:off x="2597" y="2784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Line 21"/>
            <p:cNvSpPr>
              <a:spLocks noChangeShapeType="1"/>
            </p:cNvSpPr>
            <p:nvPr/>
          </p:nvSpPr>
          <p:spPr bwMode="auto">
            <a:xfrm flipV="1">
              <a:off x="1541" y="2256"/>
              <a:ext cx="1776" cy="1776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Oval 22"/>
            <p:cNvSpPr>
              <a:spLocks noChangeArrowheads="1"/>
            </p:cNvSpPr>
            <p:nvPr/>
          </p:nvSpPr>
          <p:spPr bwMode="auto">
            <a:xfrm>
              <a:off x="2981" y="2784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Oval 23"/>
            <p:cNvSpPr>
              <a:spLocks noChangeArrowheads="1"/>
            </p:cNvSpPr>
            <p:nvPr/>
          </p:nvSpPr>
          <p:spPr bwMode="auto">
            <a:xfrm>
              <a:off x="2597" y="2400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Oval 24"/>
            <p:cNvSpPr>
              <a:spLocks noChangeArrowheads="1"/>
            </p:cNvSpPr>
            <p:nvPr/>
          </p:nvSpPr>
          <p:spPr bwMode="auto">
            <a:xfrm>
              <a:off x="1733" y="2400"/>
              <a:ext cx="192" cy="19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Oval 25"/>
            <p:cNvSpPr>
              <a:spLocks noChangeArrowheads="1"/>
            </p:cNvSpPr>
            <p:nvPr/>
          </p:nvSpPr>
          <p:spPr bwMode="auto">
            <a:xfrm>
              <a:off x="2981" y="3648"/>
              <a:ext cx="192" cy="19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8" name="Line 26"/>
            <p:cNvSpPr>
              <a:spLocks noChangeShapeType="1"/>
            </p:cNvSpPr>
            <p:nvPr/>
          </p:nvSpPr>
          <p:spPr bwMode="auto">
            <a:xfrm flipV="1">
              <a:off x="3077" y="2496"/>
              <a:ext cx="0" cy="384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Line 27"/>
            <p:cNvSpPr>
              <a:spLocks noChangeShapeType="1"/>
            </p:cNvSpPr>
            <p:nvPr/>
          </p:nvSpPr>
          <p:spPr bwMode="auto">
            <a:xfrm flipV="1">
              <a:off x="3077" y="2448"/>
              <a:ext cx="48" cy="1296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Text Box 29"/>
            <p:cNvSpPr txBox="1">
              <a:spLocks noChangeArrowheads="1"/>
            </p:cNvSpPr>
            <p:nvPr/>
          </p:nvSpPr>
          <p:spPr bwMode="auto">
            <a:xfrm>
              <a:off x="677" y="2400"/>
              <a:ext cx="3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2D</a:t>
              </a:r>
            </a:p>
          </p:txBody>
        </p:sp>
        <p:sp>
          <p:nvSpPr>
            <p:cNvPr id="35861" name="Rectangle 32"/>
            <p:cNvSpPr>
              <a:spLocks noChangeArrowheads="1"/>
            </p:cNvSpPr>
            <p:nvPr/>
          </p:nvSpPr>
          <p:spPr bwMode="auto">
            <a:xfrm>
              <a:off x="4752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Rectangle 33"/>
            <p:cNvSpPr>
              <a:spLocks noChangeArrowheads="1"/>
            </p:cNvSpPr>
            <p:nvPr/>
          </p:nvSpPr>
          <p:spPr bwMode="auto">
            <a:xfrm>
              <a:off x="4656" y="3072"/>
              <a:ext cx="96" cy="6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Rectangle 34"/>
            <p:cNvSpPr>
              <a:spLocks noChangeArrowheads="1"/>
            </p:cNvSpPr>
            <p:nvPr/>
          </p:nvSpPr>
          <p:spPr bwMode="auto">
            <a:xfrm>
              <a:off x="3605" y="3792"/>
              <a:ext cx="76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Line 35"/>
            <p:cNvSpPr>
              <a:spLocks noChangeShapeType="1"/>
            </p:cNvSpPr>
            <p:nvPr/>
          </p:nvSpPr>
          <p:spPr bwMode="auto">
            <a:xfrm flipH="1">
              <a:off x="3221" y="3360"/>
              <a:ext cx="422" cy="3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Text Box 36"/>
            <p:cNvSpPr txBox="1">
              <a:spLocks noChangeArrowheads="1"/>
            </p:cNvSpPr>
            <p:nvPr/>
          </p:nvSpPr>
          <p:spPr bwMode="auto">
            <a:xfrm>
              <a:off x="3648" y="3216"/>
              <a:ext cx="1152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/>
                <a:t>Coupled spins</a:t>
              </a:r>
            </a:p>
          </p:txBody>
        </p:sp>
        <p:sp>
          <p:nvSpPr>
            <p:cNvPr id="35866" name="Line 42"/>
            <p:cNvSpPr>
              <a:spLocks noChangeShapeType="1"/>
            </p:cNvSpPr>
            <p:nvPr/>
          </p:nvSpPr>
          <p:spPr bwMode="auto">
            <a:xfrm flipH="1" flipV="1">
              <a:off x="3221" y="2976"/>
              <a:ext cx="422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Text Box 43"/>
            <p:cNvSpPr txBox="1">
              <a:spLocks noChangeArrowheads="1"/>
            </p:cNvSpPr>
            <p:nvPr/>
          </p:nvSpPr>
          <p:spPr bwMode="auto">
            <a:xfrm>
              <a:off x="4059" y="2218"/>
              <a:ext cx="127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Off-diagonal</a:t>
              </a:r>
            </a:p>
            <a:p>
              <a:r>
                <a:rPr lang="en-US" i="1"/>
                <a:t>cross peaks</a:t>
              </a:r>
            </a:p>
            <a:p>
              <a:r>
                <a:rPr lang="en-US"/>
                <a:t>resolved!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-1536700" y="-284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315" name="Picture 3" descr="http://www.univ-lille1.fr/lcom/RMN2D/tabj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1835150" cy="479425"/>
          </a:xfrm>
          <a:prstGeom prst="rect">
            <a:avLst/>
          </a:prstGeom>
          <a:noFill/>
        </p:spPr>
      </p:pic>
      <p:pic>
        <p:nvPicPr>
          <p:cNvPr id="13316" name="Picture 4" descr="http://www.univ-lille1.fr/lcom/RMN2D/tabj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04800"/>
            <a:ext cx="1524000" cy="452438"/>
          </a:xfrm>
          <a:prstGeom prst="rect">
            <a:avLst/>
          </a:prstGeom>
          <a:noFill/>
        </p:spPr>
      </p:pic>
      <p:pic>
        <p:nvPicPr>
          <p:cNvPr id="13317" name="Picture 5" descr="http://www.univ-lille1.fr/lcom/RMN2D/tabj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0"/>
            <a:ext cx="2438400" cy="1011238"/>
          </a:xfrm>
          <a:prstGeom prst="rect">
            <a:avLst/>
          </a:prstGeom>
          <a:noFill/>
        </p:spPr>
      </p:pic>
      <p:pic>
        <p:nvPicPr>
          <p:cNvPr id="13318" name="Picture 6" descr="http://www.univ-lille1.fr/lcom/RMN2D/tabj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219200"/>
            <a:ext cx="2590800" cy="944563"/>
          </a:xfrm>
          <a:prstGeom prst="rect">
            <a:avLst/>
          </a:prstGeom>
          <a:noFill/>
        </p:spPr>
      </p:pic>
      <p:pic>
        <p:nvPicPr>
          <p:cNvPr id="13319" name="Picture 7" descr="http://www.univ-lille1.fr/lcom/RMN2D/tabj9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286000"/>
            <a:ext cx="2971800" cy="1247775"/>
          </a:xfrm>
          <a:prstGeom prst="rect">
            <a:avLst/>
          </a:prstGeom>
          <a:noFill/>
        </p:spPr>
      </p:pic>
      <p:pic>
        <p:nvPicPr>
          <p:cNvPr id="13320" name="Picture 8" descr="http://www.univ-lille1.fr/lcom/RMN2D/tabj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19600"/>
            <a:ext cx="1752600" cy="441325"/>
          </a:xfrm>
          <a:prstGeom prst="rect">
            <a:avLst/>
          </a:prstGeom>
          <a:noFill/>
        </p:spPr>
      </p:pic>
      <p:pic>
        <p:nvPicPr>
          <p:cNvPr id="13321" name="Picture 9" descr="http://www.univ-lille1.fr/lcom/RMN2D/tabj1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4038600"/>
            <a:ext cx="2895600" cy="1055688"/>
          </a:xfrm>
          <a:prstGeom prst="rect">
            <a:avLst/>
          </a:prstGeom>
          <a:noFill/>
        </p:spPr>
      </p:pic>
      <p:pic>
        <p:nvPicPr>
          <p:cNvPr id="13322" name="Picture 10" descr="http://www.univ-lille1.fr/lcom/RMN2D/tabj11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5486400"/>
            <a:ext cx="2514600" cy="806450"/>
          </a:xfrm>
          <a:prstGeom prst="rect">
            <a:avLst/>
          </a:prstGeom>
          <a:noFill/>
        </p:spPr>
      </p:pic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6703255" y="457200"/>
            <a:ext cx="1358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b="1" dirty="0">
                <a:hlinkClick r:id="rId10"/>
              </a:rPr>
              <a:t>2D J-resolved</a:t>
            </a:r>
            <a:endParaRPr lang="en-US" altLang="zh-TW" sz="1400" b="1" dirty="0"/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6359769" y="2300068"/>
            <a:ext cx="17291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1400" b="1" dirty="0">
                <a:hlinkClick r:id="rId11"/>
              </a:rPr>
              <a:t>COSY L.R.</a:t>
            </a:r>
            <a:r>
              <a:rPr lang="en-US" altLang="zh-TW" sz="1400" b="1" dirty="0"/>
              <a:t> </a:t>
            </a:r>
            <a:r>
              <a:rPr lang="en-US" altLang="zh-TW" sz="1400" b="1" dirty="0">
                <a:hlinkClick r:id="rId12"/>
              </a:rPr>
              <a:t>TOCSY</a:t>
            </a:r>
            <a:endParaRPr lang="en-US" altLang="zh-TW" dirty="0"/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6285987" y="1114865"/>
            <a:ext cx="19002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1400" b="1" dirty="0">
                <a:hlinkClick r:id="rId13"/>
              </a:rPr>
              <a:t>COSY 45.</a:t>
            </a:r>
            <a:r>
              <a:rPr lang="en-US" altLang="zh-TW" sz="1400" b="1" dirty="0"/>
              <a:t>  </a:t>
            </a:r>
            <a:r>
              <a:rPr lang="en-US" altLang="zh-TW" sz="1400" b="1" dirty="0">
                <a:hlinkClick r:id="rId14"/>
              </a:rPr>
              <a:t>COSY 90.</a:t>
            </a:r>
            <a:r>
              <a:rPr lang="en-US" altLang="zh-TW" sz="1400" b="1" dirty="0"/>
              <a:t>  </a:t>
            </a:r>
            <a:r>
              <a:rPr lang="en-US" altLang="zh-TW" sz="1400" b="1" dirty="0">
                <a:hlinkClick r:id="rId15"/>
              </a:rPr>
              <a:t>COSY DQF.</a:t>
            </a:r>
            <a:r>
              <a:rPr lang="en-US" altLang="zh-TW" sz="1400" b="1" dirty="0"/>
              <a:t> </a:t>
            </a:r>
            <a:r>
              <a:rPr lang="en-US" altLang="zh-TW" sz="1400" b="1" dirty="0">
                <a:hlinkClick r:id="rId12"/>
              </a:rPr>
              <a:t>TOCSY.</a:t>
            </a:r>
            <a:r>
              <a:rPr lang="en-US" altLang="zh-TW" sz="1400" b="1" dirty="0"/>
              <a:t> 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5933049" y="4140590"/>
            <a:ext cx="22543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TW" sz="1400" b="1" dirty="0">
                <a:hlinkClick r:id="rId16"/>
              </a:rPr>
              <a:t>Relayed COSY. (with one </a:t>
            </a:r>
            <a:r>
              <a:rPr lang="en-US" altLang="zh-TW" sz="1400" b="1" dirty="0" err="1">
                <a:hlinkClick r:id="rId16"/>
              </a:rPr>
              <a:t>homonuclear</a:t>
            </a:r>
            <a:r>
              <a:rPr lang="en-US" altLang="zh-TW" sz="1400" b="1" dirty="0">
                <a:hlinkClick r:id="rId16"/>
              </a:rPr>
              <a:t> </a:t>
            </a:r>
            <a:br>
              <a:rPr lang="en-US" altLang="zh-TW" sz="1400" b="1" dirty="0">
                <a:hlinkClick r:id="rId16"/>
              </a:rPr>
            </a:br>
            <a:r>
              <a:rPr lang="en-US" altLang="zh-TW" sz="1400" b="1" dirty="0">
                <a:hlinkClick r:id="rId16"/>
              </a:rPr>
              <a:t>relayed).</a:t>
            </a:r>
            <a:r>
              <a:rPr lang="en-US" altLang="zh-TW" sz="1400" b="1" dirty="0"/>
              <a:t> </a:t>
            </a:r>
            <a:endParaRPr lang="en-US" altLang="zh-TW" dirty="0"/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6248400" y="5638799"/>
            <a:ext cx="18264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TW" sz="1400" b="1" dirty="0">
                <a:hlinkClick r:id="rId17"/>
              </a:rPr>
              <a:t>NOESY.</a:t>
            </a:r>
            <a:r>
              <a:rPr lang="en-US" altLang="zh-TW" sz="1400" b="1" dirty="0"/>
              <a:t> 	</a:t>
            </a:r>
            <a:r>
              <a:rPr lang="en-US" altLang="zh-TW" sz="1400" b="1" dirty="0">
                <a:hlinkClick r:id="rId12"/>
              </a:rPr>
              <a:t>ROESY.</a:t>
            </a:r>
            <a:endParaRPr lang="en-US" altLang="zh-TW" sz="1400" b="1" dirty="0"/>
          </a:p>
        </p:txBody>
      </p:sp>
      <p:pic>
        <p:nvPicPr>
          <p:cNvPr id="13328" name="Picture 16" descr="http://www.univ-lille1.fr/lcom/RMN2D/tabj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971800"/>
            <a:ext cx="1752600" cy="441325"/>
          </a:xfrm>
          <a:prstGeom prst="rect">
            <a:avLst/>
          </a:prstGeom>
          <a:noFill/>
        </p:spPr>
      </p:pic>
      <p:pic>
        <p:nvPicPr>
          <p:cNvPr id="13329" name="Picture 17" descr="http://www.univ-lille1.fr/lcom/RMN2D/tabj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971800"/>
            <a:ext cx="1752600" cy="441325"/>
          </a:xfrm>
          <a:prstGeom prst="rect">
            <a:avLst/>
          </a:prstGeom>
          <a:noFill/>
        </p:spPr>
      </p:pic>
      <p:pic>
        <p:nvPicPr>
          <p:cNvPr id="13330" name="Picture 18" descr="http://www.univ-lille1.fr/lcom/RMN2D/tabj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419600"/>
            <a:ext cx="1752600" cy="441325"/>
          </a:xfrm>
          <a:prstGeom prst="rect">
            <a:avLst/>
          </a:prstGeom>
          <a:noFill/>
        </p:spPr>
      </p:pic>
      <p:pic>
        <p:nvPicPr>
          <p:cNvPr id="13331" name="Picture 19" descr="http://www.univ-lille1.fr/lcom/RMN2D/tabj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15000"/>
            <a:ext cx="1752600" cy="441325"/>
          </a:xfrm>
          <a:prstGeom prst="rect">
            <a:avLst/>
          </a:prstGeom>
          <a:noFill/>
        </p:spPr>
      </p:pic>
      <p:pic>
        <p:nvPicPr>
          <p:cNvPr id="13332" name="Picture 20" descr="http://www.univ-lille1.fr/lcom/RMN2D/tabj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715000"/>
            <a:ext cx="1752600" cy="441325"/>
          </a:xfrm>
          <a:prstGeom prst="rect">
            <a:avLst/>
          </a:prstGeom>
          <a:noFill/>
        </p:spPr>
      </p:pic>
      <p:pic>
        <p:nvPicPr>
          <p:cNvPr id="13333" name="Picture 21" descr="http://www.univ-lille1.fr/lcom/RMN2D/tabj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24000"/>
            <a:ext cx="1752600" cy="441325"/>
          </a:xfrm>
          <a:prstGeom prst="rect">
            <a:avLst/>
          </a:prstGeom>
          <a:noFill/>
        </p:spPr>
      </p:pic>
      <p:pic>
        <p:nvPicPr>
          <p:cNvPr id="13334" name="Picture 22" descr="http://www.univ-lille1.fr/lcom/RMN2D/tabj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1752600" cy="44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4322-5C86-46B9-A337-8DC50F9B4314}" type="slidenum">
              <a:rPr lang="en-US" altLang="zh-TW"/>
              <a:pPr/>
              <a:t>75</a:t>
            </a:fld>
            <a:endParaRPr lang="en-US" altLang="zh-TW"/>
          </a:p>
        </p:txBody>
      </p:sp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304800" y="304800"/>
            <a:ext cx="791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3300"/>
                </a:solidFill>
              </a:rPr>
              <a:t>Homonuclear Experiment: </a:t>
            </a:r>
            <a:r>
              <a:rPr lang="en-US" altLang="zh-CN" b="1"/>
              <a:t>Single channel, single resonance</a:t>
            </a:r>
            <a:endParaRPr lang="en-US" altLang="zh-TW" b="1"/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62400"/>
            <a:ext cx="44577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4935538" y="4114800"/>
            <a:ext cx="3683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>
                <a:solidFill>
                  <a:srgbClr val="3333FF"/>
                </a:solidFill>
              </a:rPr>
              <a:t>2D NOESY </a:t>
            </a:r>
            <a:r>
              <a:rPr lang="en-US" altLang="zh-CN">
                <a:solidFill>
                  <a:srgbClr val="FF33CC"/>
                </a:solidFill>
              </a:rPr>
              <a:t>(thru space d</a:t>
            </a:r>
            <a:r>
              <a:rPr lang="en-US" altLang="zh-CN" baseline="-25000">
                <a:solidFill>
                  <a:srgbClr val="FF33CC"/>
                </a:solidFill>
              </a:rPr>
              <a:t>AB</a:t>
            </a:r>
            <a:r>
              <a:rPr lang="en-US" altLang="zh-CN">
                <a:solidFill>
                  <a:srgbClr val="FF33CC"/>
                </a:solidFill>
              </a:rPr>
              <a:t>)</a:t>
            </a:r>
          </a:p>
          <a:p>
            <a:pPr algn="l"/>
            <a:r>
              <a:rPr lang="en-US" altLang="zh-CN">
                <a:solidFill>
                  <a:srgbClr val="3333FF"/>
                </a:solidFill>
              </a:rPr>
              <a:t>(NOE Spectroscopy)</a:t>
            </a:r>
            <a:endParaRPr lang="en-US" altLang="zh-TW">
              <a:solidFill>
                <a:srgbClr val="3333FF"/>
              </a:solidFill>
            </a:endParaRPr>
          </a:p>
        </p:txBody>
      </p:sp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0"/>
            <a:ext cx="3581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3962400" y="5457825"/>
            <a:ext cx="48402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3333FF"/>
                </a:solidFill>
              </a:rPr>
              <a:t>2D ROESY </a:t>
            </a:r>
            <a:r>
              <a:rPr lang="en-US" altLang="zh-TW">
                <a:solidFill>
                  <a:srgbClr val="3333FF"/>
                </a:solidFill>
              </a:rPr>
              <a:t>(Rotating frame NOESY)</a:t>
            </a:r>
            <a:endParaRPr lang="en-US" altLang="zh-CN">
              <a:solidFill>
                <a:srgbClr val="3333FF"/>
              </a:solidFill>
            </a:endParaRPr>
          </a:p>
          <a:p>
            <a:r>
              <a:rPr lang="en-US" altLang="zh-CN">
                <a:solidFill>
                  <a:srgbClr val="FF33CC"/>
                </a:solidFill>
              </a:rPr>
              <a:t>(thru space d</a:t>
            </a:r>
            <a:r>
              <a:rPr lang="en-US" altLang="zh-CN" baseline="-25000">
                <a:solidFill>
                  <a:srgbClr val="FF33CC"/>
                </a:solidFill>
              </a:rPr>
              <a:t>AB</a:t>
            </a:r>
            <a:r>
              <a:rPr lang="en-US" altLang="zh-CN">
                <a:solidFill>
                  <a:srgbClr val="FF33CC"/>
                </a:solidFill>
              </a:rPr>
              <a:t>)</a:t>
            </a:r>
            <a:endParaRPr lang="en-US" altLang="zh-TW">
              <a:solidFill>
                <a:srgbClr val="FF33CC"/>
              </a:solidFill>
            </a:endParaRPr>
          </a:p>
          <a:p>
            <a:endParaRPr lang="en-US" altLang="zh-TW">
              <a:solidFill>
                <a:srgbClr val="3333FF"/>
              </a:solidFill>
            </a:endParaRPr>
          </a:p>
          <a:p>
            <a:endParaRPr lang="en-US" altLang="zh-TW">
              <a:solidFill>
                <a:srgbClr val="3333FF"/>
              </a:solidFill>
            </a:endParaRPr>
          </a:p>
        </p:txBody>
      </p:sp>
      <p:pic>
        <p:nvPicPr>
          <p:cNvPr id="129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90600"/>
            <a:ext cx="27241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3276600" y="1295400"/>
            <a:ext cx="3916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3333FF"/>
                </a:solidFill>
              </a:rPr>
              <a:t>2D COSY </a:t>
            </a:r>
            <a:r>
              <a:rPr lang="en-US" altLang="zh-CN">
                <a:solidFill>
                  <a:srgbClr val="FF33CC"/>
                </a:solidFill>
              </a:rPr>
              <a:t>(directly J-coupled)</a:t>
            </a:r>
            <a:endParaRPr lang="en-US" altLang="zh-TW">
              <a:solidFill>
                <a:srgbClr val="FF33CC"/>
              </a:solidFill>
            </a:endParaRPr>
          </a:p>
        </p:txBody>
      </p:sp>
      <p:sp>
        <p:nvSpPr>
          <p:cNvPr id="129034" name="Rectangle 10"/>
          <p:cNvSpPr>
            <a:spLocks noChangeArrowheads="1"/>
          </p:cNvSpPr>
          <p:nvPr/>
        </p:nvSpPr>
        <p:spPr bwMode="auto">
          <a:xfrm>
            <a:off x="4648200" y="2590800"/>
            <a:ext cx="42084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3333FF"/>
                </a:solidFill>
              </a:rPr>
              <a:t>TOCSY or HOHAHA </a:t>
            </a:r>
          </a:p>
          <a:p>
            <a:r>
              <a:rPr lang="en-US" altLang="zh-CN">
                <a:solidFill>
                  <a:srgbClr val="3333FF"/>
                </a:solidFill>
              </a:rPr>
              <a:t>(Total Correlation Spectroscopy)</a:t>
            </a:r>
          </a:p>
          <a:p>
            <a:r>
              <a:rPr lang="en-US" altLang="zh-CN">
                <a:solidFill>
                  <a:srgbClr val="FF33CC"/>
                </a:solidFill>
              </a:rPr>
              <a:t>(directly or indirectly J-coupled)</a:t>
            </a:r>
            <a:endParaRPr lang="en-US" altLang="zh-TW">
              <a:solidFill>
                <a:srgbClr val="FF33CC"/>
              </a:solidFill>
            </a:endParaRPr>
          </a:p>
        </p:txBody>
      </p:sp>
      <p:pic>
        <p:nvPicPr>
          <p:cNvPr id="129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590800"/>
            <a:ext cx="41957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C59D-E2C7-4369-8F44-0A48EE566854}" type="slidenum">
              <a:rPr lang="en-US" altLang="zh-TW"/>
              <a:pPr/>
              <a:t>76</a:t>
            </a:fld>
            <a:endParaRPr lang="en-US" altLang="zh-TW"/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24384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4038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00500"/>
            <a:ext cx="3276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2971800" y="1066800"/>
            <a:ext cx="5600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3333FF"/>
                </a:solidFill>
              </a:rPr>
              <a:t>H,C-Hetero-COSY </a:t>
            </a:r>
            <a:r>
              <a:rPr lang="en-US" altLang="zh-CN">
                <a:solidFill>
                  <a:srgbClr val="FF33CC"/>
                </a:solidFill>
              </a:rPr>
              <a:t>(directly H-C J-coupled)</a:t>
            </a:r>
            <a:endParaRPr lang="en-US" altLang="zh-TW">
              <a:solidFill>
                <a:srgbClr val="FF33CC"/>
              </a:solidFill>
            </a:endParaRPr>
          </a:p>
          <a:p>
            <a:endParaRPr lang="en-US" altLang="zh-TW">
              <a:solidFill>
                <a:srgbClr val="3333FF"/>
              </a:solidFill>
            </a:endParaRP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4519613" y="2057400"/>
            <a:ext cx="46243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3333FF"/>
                </a:solidFill>
              </a:rPr>
              <a:t>DEPT </a:t>
            </a:r>
            <a:r>
              <a:rPr lang="en-US" altLang="zh-TW">
                <a:solidFill>
                  <a:srgbClr val="3333FF"/>
                </a:solidFill>
              </a:rPr>
              <a:t>(</a:t>
            </a:r>
            <a:r>
              <a:rPr lang="en-US" altLang="zh-TW" i="1">
                <a:solidFill>
                  <a:srgbClr val="3333FF"/>
                </a:solidFill>
              </a:rPr>
              <a:t>D</a:t>
            </a:r>
            <a:r>
              <a:rPr lang="en-US" altLang="zh-TW">
                <a:solidFill>
                  <a:srgbClr val="3333FF"/>
                </a:solidFill>
              </a:rPr>
              <a:t>istortionless </a:t>
            </a:r>
            <a:r>
              <a:rPr lang="en-US" altLang="zh-TW" i="1">
                <a:solidFill>
                  <a:srgbClr val="3333FF"/>
                </a:solidFill>
              </a:rPr>
              <a:t>E</a:t>
            </a:r>
            <a:r>
              <a:rPr lang="en-US" altLang="zh-TW">
                <a:solidFill>
                  <a:srgbClr val="3333FF"/>
                </a:solidFill>
              </a:rPr>
              <a:t>nhancement </a:t>
            </a:r>
          </a:p>
          <a:p>
            <a:r>
              <a:rPr lang="en-US" altLang="zh-TW">
                <a:solidFill>
                  <a:srgbClr val="3333FF"/>
                </a:solidFill>
              </a:rPr>
              <a:t>via </a:t>
            </a:r>
            <a:r>
              <a:rPr lang="en-US" altLang="zh-TW" i="1">
                <a:solidFill>
                  <a:srgbClr val="3333FF"/>
                </a:solidFill>
              </a:rPr>
              <a:t>P</a:t>
            </a:r>
            <a:r>
              <a:rPr lang="en-US" altLang="zh-TW">
                <a:solidFill>
                  <a:srgbClr val="3333FF"/>
                </a:solidFill>
              </a:rPr>
              <a:t>olarization </a:t>
            </a:r>
            <a:r>
              <a:rPr lang="en-US" altLang="zh-TW" i="1">
                <a:solidFill>
                  <a:srgbClr val="3333FF"/>
                </a:solidFill>
              </a:rPr>
              <a:t>T</a:t>
            </a:r>
            <a:r>
              <a:rPr lang="en-US" altLang="zh-TW">
                <a:solidFill>
                  <a:srgbClr val="3333FF"/>
                </a:solidFill>
              </a:rPr>
              <a:t>ransfer)</a:t>
            </a:r>
          </a:p>
          <a:p>
            <a:endParaRPr lang="en-US" altLang="zh-TW">
              <a:solidFill>
                <a:srgbClr val="3333FF"/>
              </a:solidFill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3581400" y="4359275"/>
            <a:ext cx="533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3333FF"/>
                </a:solidFill>
              </a:rPr>
              <a:t>HSQC (</a:t>
            </a:r>
            <a:r>
              <a:rPr lang="en-US" altLang="zh-CN" i="1">
                <a:solidFill>
                  <a:srgbClr val="3333FF"/>
                </a:solidFill>
              </a:rPr>
              <a:t>Heteronuclear Single Quantum Correlation</a:t>
            </a:r>
            <a:r>
              <a:rPr lang="en-US" altLang="zh-CN">
                <a:solidFill>
                  <a:srgbClr val="3333FF"/>
                </a:solidFill>
              </a:rPr>
              <a:t>) </a:t>
            </a:r>
            <a:r>
              <a:rPr lang="en-US" altLang="zh-CN">
                <a:solidFill>
                  <a:srgbClr val="FF33CC"/>
                </a:solidFill>
              </a:rPr>
              <a:t>(directly H-C J-coupled)</a:t>
            </a:r>
            <a:endParaRPr lang="en-US" altLang="zh-TW">
              <a:solidFill>
                <a:srgbClr val="FF33CC"/>
              </a:solidFill>
            </a:endParaRPr>
          </a:p>
        </p:txBody>
      </p:sp>
      <p:sp>
        <p:nvSpPr>
          <p:cNvPr id="126986" name="Rectangle 10"/>
          <p:cNvSpPr>
            <a:spLocks noChangeArrowheads="1"/>
          </p:cNvSpPr>
          <p:nvPr/>
        </p:nvSpPr>
        <p:spPr bwMode="auto">
          <a:xfrm>
            <a:off x="228600" y="228600"/>
            <a:ext cx="749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3300"/>
                </a:solidFill>
              </a:rPr>
              <a:t>Heteronuclear Experiment: </a:t>
            </a:r>
            <a:r>
              <a:rPr lang="en-US" altLang="zh-CN" b="1"/>
              <a:t>Double resonance (e.g H, C)</a:t>
            </a:r>
            <a:endParaRPr lang="en-US" altLang="zh-TW" b="1"/>
          </a:p>
        </p:txBody>
      </p:sp>
      <p:sp>
        <p:nvSpPr>
          <p:cNvPr id="126987" name="Rectangle 11"/>
          <p:cNvSpPr>
            <a:spLocks noChangeArrowheads="1"/>
          </p:cNvSpPr>
          <p:nvPr/>
        </p:nvSpPr>
        <p:spPr bwMode="auto">
          <a:xfrm>
            <a:off x="3675063" y="5578475"/>
            <a:ext cx="52403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TW">
                <a:solidFill>
                  <a:srgbClr val="3333FF"/>
                </a:solidFill>
              </a:rPr>
              <a:t>HMQC (</a:t>
            </a:r>
            <a:r>
              <a:rPr lang="en-US" altLang="zh-TW" i="1">
                <a:solidFill>
                  <a:srgbClr val="3333FF"/>
                </a:solidFill>
              </a:rPr>
              <a:t>Heteronuclear Multi-Quantum Correlation</a:t>
            </a:r>
            <a:r>
              <a:rPr lang="en-US" altLang="zh-TW">
                <a:solidFill>
                  <a:srgbClr val="3333FF"/>
                </a:solidFill>
              </a:rPr>
              <a:t>)</a:t>
            </a:r>
            <a:r>
              <a:rPr lang="en-US" altLang="zh-CN">
                <a:solidFill>
                  <a:srgbClr val="3333FF"/>
                </a:solidFill>
              </a:rPr>
              <a:t> </a:t>
            </a:r>
            <a:r>
              <a:rPr lang="en-US" altLang="zh-CN">
                <a:solidFill>
                  <a:srgbClr val="FF33CC"/>
                </a:solidFill>
              </a:rPr>
              <a:t>(directly H-C J-coupled)</a:t>
            </a:r>
            <a:endParaRPr lang="en-US" altLang="zh-TW">
              <a:solidFill>
                <a:srgbClr val="FF33CC"/>
              </a:solidFill>
            </a:endParaRPr>
          </a:p>
        </p:txBody>
      </p:sp>
      <p:pic>
        <p:nvPicPr>
          <p:cNvPr id="12698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318125"/>
            <a:ext cx="32766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89" name="Line 13"/>
          <p:cNvSpPr>
            <a:spLocks noChangeShapeType="1"/>
          </p:cNvSpPr>
          <p:nvPr/>
        </p:nvSpPr>
        <p:spPr bwMode="auto">
          <a:xfrm>
            <a:off x="228600" y="3352800"/>
            <a:ext cx="8686800" cy="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127000" y="3429000"/>
            <a:ext cx="848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zh-TW">
                <a:solidFill>
                  <a:srgbClr val="FF33CC"/>
                </a:solidFill>
              </a:rPr>
              <a:t>Inverse experiment: magnetization is transferred back to the more </a:t>
            </a:r>
          </a:p>
          <a:p>
            <a:pPr algn="r"/>
            <a:r>
              <a:rPr lang="en-US" altLang="zh-TW">
                <a:solidFill>
                  <a:srgbClr val="FF33CC"/>
                </a:solidFill>
              </a:rPr>
              <a:t>sensitive H</a:t>
            </a:r>
          </a:p>
        </p:txBody>
      </p:sp>
      <p:sp>
        <p:nvSpPr>
          <p:cNvPr id="126991" name="Line 15"/>
          <p:cNvSpPr>
            <a:spLocks noChangeShapeType="1"/>
          </p:cNvSpPr>
          <p:nvPr/>
        </p:nvSpPr>
        <p:spPr bwMode="auto">
          <a:xfrm flipH="1">
            <a:off x="3429000" y="3962400"/>
            <a:ext cx="3581400" cy="457200"/>
          </a:xfrm>
          <a:prstGeom prst="line">
            <a:avLst/>
          </a:prstGeom>
          <a:noFill/>
          <a:ln w="254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6992" name="Line 16"/>
          <p:cNvSpPr>
            <a:spLocks noChangeShapeType="1"/>
          </p:cNvSpPr>
          <p:nvPr/>
        </p:nvSpPr>
        <p:spPr bwMode="auto">
          <a:xfrm flipH="1" flipV="1">
            <a:off x="4267200" y="2971800"/>
            <a:ext cx="457200" cy="152400"/>
          </a:xfrm>
          <a:prstGeom prst="line">
            <a:avLst/>
          </a:prstGeom>
          <a:noFill/>
          <a:ln w="254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6993" name="Rectangle 17"/>
          <p:cNvSpPr>
            <a:spLocks noChangeArrowheads="1"/>
          </p:cNvSpPr>
          <p:nvPr/>
        </p:nvSpPr>
        <p:spPr bwMode="auto">
          <a:xfrm>
            <a:off x="4648200" y="2895600"/>
            <a:ext cx="16462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33CC"/>
                </a:solidFill>
              </a:rPr>
              <a:t>Detecting C</a:t>
            </a:r>
            <a:endParaRPr lang="en-US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8. </a:t>
            </a:r>
            <a:r>
              <a:rPr lang="en-US" sz="4400" dirty="0" smtClean="0"/>
              <a:t>J-Resolved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5"/>
            <a:ext cx="7239000" cy="1143000"/>
          </a:xfrm>
        </p:spPr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dimension is CNMR (or HNMR) and the other shows multiplicity of each carbon</a:t>
            </a:r>
          </a:p>
          <a:p>
            <a:r>
              <a:rPr lang="en-US" dirty="0" smtClean="0"/>
              <a:t>The second axes shows type of carbon or multiplicity of hydrogen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2313922" cy="3024554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B. Pulse sequence</a:t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/>
            </a:r>
            <a:br>
              <a:rPr lang="en-US" sz="3200" dirty="0" smtClean="0">
                <a:solidFill>
                  <a:srgbClr val="7030A0"/>
                </a:solidFill>
              </a:rPr>
            </a:br>
            <a:r>
              <a:rPr lang="en-US" sz="3200" dirty="0" err="1" smtClean="0">
                <a:solidFill>
                  <a:srgbClr val="7030A0"/>
                </a:solidFill>
              </a:rPr>
              <a:t>heteronuclear</a:t>
            </a:r>
            <a:endParaRPr lang="en-US" sz="3200" b="1" dirty="0"/>
          </a:p>
        </p:txBody>
      </p:sp>
      <p:pic>
        <p:nvPicPr>
          <p:cNvPr id="317441" name="Picture 1" descr="f-9-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767" y="-1"/>
            <a:ext cx="5036234" cy="6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en-US" sz="3200" b="1" dirty="0" smtClean="0">
                <a:solidFill>
                  <a:srgbClr val="7030A0"/>
                </a:solidFill>
              </a:rPr>
              <a:t>A. Definition and obtainable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for make the spectra simpler</a:t>
            </a:r>
          </a:p>
          <a:p>
            <a:r>
              <a:rPr lang="en-US" dirty="0" smtClean="0"/>
              <a:t>Deleting solvent signal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5211" y="277133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Pulse sequence</a:t>
            </a:r>
            <a:endParaRPr kumimoji="0" lang="en-US" sz="3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9828" y="4220308"/>
            <a:ext cx="7468772" cy="23878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RF equal to the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larmour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frequency of the proton employed during the whole of NMR experiment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homonuclear</a:t>
            </a:r>
            <a:endParaRPr lang="en-US" dirty="0"/>
          </a:p>
        </p:txBody>
      </p:sp>
      <p:pic>
        <p:nvPicPr>
          <p:cNvPr id="545794" name="Picture 2" descr="f-9-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8949" y="0"/>
            <a:ext cx="4375052" cy="687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7239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C. Interpretation of spectra </a:t>
            </a:r>
            <a:endParaRPr lang="en-US" sz="3200" b="1" dirty="0"/>
          </a:p>
        </p:txBody>
      </p:sp>
      <p:pic>
        <p:nvPicPr>
          <p:cNvPr id="316417" name="Picture 1" descr="f-9-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359" y="1314303"/>
            <a:ext cx="7518105" cy="554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4770" name="Picture 2" descr="f-9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2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0" name="Object 1024"/>
          <p:cNvGraphicFramePr>
            <a:graphicFrameLocks noChangeAspect="1"/>
          </p:cNvGraphicFramePr>
          <p:nvPr/>
        </p:nvGraphicFramePr>
        <p:xfrm>
          <a:off x="2222695" y="0"/>
          <a:ext cx="5964702" cy="6886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7" name="PhotoImpact" r:id="rId3" imgW="3794768" imgH="4379985" progId="">
                  <p:embed/>
                </p:oleObj>
              </mc:Choice>
              <mc:Fallback>
                <p:oleObj name="PhotoImpact" r:id="rId3" imgW="3794768" imgH="437998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695" y="0"/>
                        <a:ext cx="5964702" cy="6886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3218" y="2349304"/>
            <a:ext cx="198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Homonuclear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f-9-8"/>
          <p:cNvPicPr>
            <a:picLocks noChangeAspect="1" noChangeArrowheads="1"/>
          </p:cNvPicPr>
          <p:nvPr/>
        </p:nvPicPr>
        <p:blipFill>
          <a:blip r:embed="rId2" cstate="print"/>
          <a:srcRect t="156" r="-781"/>
          <a:stretch>
            <a:fillRect/>
          </a:stretch>
        </p:blipFill>
        <p:spPr bwMode="auto">
          <a:xfrm>
            <a:off x="970691" y="1"/>
            <a:ext cx="61584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111" y="0"/>
            <a:ext cx="79868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52312"/>
            <a:ext cx="1744394" cy="150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27087" y="0"/>
            <a:ext cx="5105400" cy="286816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9. </a:t>
            </a:r>
            <a:r>
              <a:rPr lang="en-US" sz="4400" dirty="0" smtClean="0"/>
              <a:t>COSY (</a:t>
            </a:r>
            <a:r>
              <a:rPr lang="en-US" sz="4400" dirty="0" err="1" smtClean="0"/>
              <a:t>homonuclear</a:t>
            </a:r>
            <a:r>
              <a:rPr lang="en-US" sz="4400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4911"/>
            <a:ext cx="7239000" cy="5850825"/>
          </a:xfrm>
        </p:spPr>
        <p:txBody>
          <a:bodyPr/>
          <a:lstStyle/>
          <a:p>
            <a:r>
              <a:rPr lang="en-US" sz="2400" dirty="0"/>
              <a:t>2D-Correlation Spectroscopy (COSY)</a:t>
            </a:r>
          </a:p>
          <a:p>
            <a:pPr lvl="1"/>
            <a:r>
              <a:rPr lang="en-US" sz="2400" dirty="0"/>
              <a:t>Through-bond Saturation transfer between J-coupled nuclear spins.</a:t>
            </a:r>
          </a:p>
          <a:p>
            <a:r>
              <a:rPr lang="en-US" sz="2400" dirty="0"/>
              <a:t>2D-Nuclear </a:t>
            </a:r>
            <a:r>
              <a:rPr lang="en-US" sz="2400" dirty="0" err="1"/>
              <a:t>overhauser</a:t>
            </a:r>
            <a:r>
              <a:rPr lang="en-US" sz="2400" dirty="0"/>
              <a:t> effect spectroscopy (NOESY) or 2D Rotating frame </a:t>
            </a:r>
            <a:r>
              <a:rPr lang="en-US" sz="2400" dirty="0" err="1"/>
              <a:t>overhauser</a:t>
            </a:r>
            <a:r>
              <a:rPr lang="en-US" sz="2400" dirty="0"/>
              <a:t> effect spectroscopy (ROESY)</a:t>
            </a:r>
          </a:p>
          <a:p>
            <a:pPr lvl="1"/>
            <a:r>
              <a:rPr lang="en-US" sz="2400" dirty="0"/>
              <a:t>Through-space Saturation transfer between nuclear spins.</a:t>
            </a:r>
          </a:p>
          <a:p>
            <a:endParaRPr lang="en-US" sz="2400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194300" y="560387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337300" y="55895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6594475" y="48180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4879975" y="4903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5572125" y="5743575"/>
            <a:ext cx="714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 flipV="1">
            <a:off x="6586538" y="5172075"/>
            <a:ext cx="128587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 flipH="1" flipV="1">
            <a:off x="5100638" y="5200650"/>
            <a:ext cx="171450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89" name="Freeform 13"/>
          <p:cNvSpPr>
            <a:spLocks/>
          </p:cNvSpPr>
          <p:nvPr/>
        </p:nvSpPr>
        <p:spPr bwMode="auto">
          <a:xfrm>
            <a:off x="4951413" y="5514975"/>
            <a:ext cx="1825625" cy="71120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157" y="369"/>
              </a:cxn>
              <a:cxn ang="0">
                <a:pos x="985" y="387"/>
              </a:cxn>
              <a:cxn ang="0">
                <a:pos x="1147" y="0"/>
              </a:cxn>
            </a:cxnLst>
            <a:rect l="0" t="0" r="r" b="b"/>
            <a:pathLst>
              <a:path w="1150" h="448">
                <a:moveTo>
                  <a:pt x="40" y="0"/>
                </a:moveTo>
                <a:cubicBezTo>
                  <a:pt x="20" y="152"/>
                  <a:pt x="0" y="305"/>
                  <a:pt x="157" y="369"/>
                </a:cubicBezTo>
                <a:cubicBezTo>
                  <a:pt x="314" y="433"/>
                  <a:pt x="820" y="448"/>
                  <a:pt x="985" y="387"/>
                </a:cubicBezTo>
                <a:cubicBezTo>
                  <a:pt x="1150" y="326"/>
                  <a:pt x="1148" y="163"/>
                  <a:pt x="114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 flipV="1">
            <a:off x="4986338" y="5229225"/>
            <a:ext cx="28575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91" name="Line 15"/>
          <p:cNvSpPr>
            <a:spLocks noChangeShapeType="1"/>
          </p:cNvSpPr>
          <p:nvPr/>
        </p:nvSpPr>
        <p:spPr bwMode="auto">
          <a:xfrm flipH="1" flipV="1">
            <a:off x="6772275" y="52006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5494338" y="6289675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COSY</a:t>
            </a:r>
          </a:p>
        </p:txBody>
      </p:sp>
      <p:sp>
        <p:nvSpPr>
          <p:cNvPr id="75793" name="Line 17"/>
          <p:cNvSpPr>
            <a:spLocks noChangeShapeType="1"/>
          </p:cNvSpPr>
          <p:nvPr/>
        </p:nvSpPr>
        <p:spPr bwMode="auto">
          <a:xfrm>
            <a:off x="5286375" y="5043488"/>
            <a:ext cx="120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4908550" y="4503738"/>
            <a:ext cx="184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NOESY/ROESY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661182"/>
          </a:xfrm>
        </p:spPr>
        <p:txBody>
          <a:bodyPr/>
          <a:lstStyle/>
          <a:p>
            <a:r>
              <a:rPr lang="en-US" dirty="0" smtClean="0"/>
              <a:t>Types of </a:t>
            </a:r>
            <a:r>
              <a:rPr lang="en-US" dirty="0" err="1" smtClean="0"/>
              <a:t>cosy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3723"/>
            <a:ext cx="8173329" cy="6084277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 smtClean="0"/>
              <a:t>COSY-90 : </a:t>
            </a:r>
            <a:r>
              <a:rPr lang="en-US" sz="2000" dirty="0" smtClean="0"/>
              <a:t>Correlating coupled </a:t>
            </a:r>
            <a:r>
              <a:rPr lang="en-US" sz="2000" dirty="0" err="1" smtClean="0"/>
              <a:t>homonuclear</a:t>
            </a:r>
            <a:r>
              <a:rPr lang="en-US" sz="2000" dirty="0" smtClean="0"/>
              <a:t> spins. Typically used for correlating protons coupled over two or three bonds but may be used for any high-abundance nuclide. The basic COSY experiment.</a:t>
            </a:r>
          </a:p>
          <a:p>
            <a:pPr algn="just"/>
            <a:r>
              <a:rPr lang="en-US" sz="2000" b="1" dirty="0" smtClean="0"/>
              <a:t>DQF-COSY :</a:t>
            </a:r>
            <a:r>
              <a:rPr lang="en-US" sz="2000" dirty="0" smtClean="0"/>
              <a:t>Correlating coupled </a:t>
            </a:r>
            <a:r>
              <a:rPr lang="en-US" sz="2000" dirty="0" err="1" smtClean="0"/>
              <a:t>homonuclear</a:t>
            </a:r>
            <a:r>
              <a:rPr lang="en-US" sz="2000" dirty="0" smtClean="0"/>
              <a:t> spins. Typically used for correlating protons coupled over two or three bonds. Higher-resolution</a:t>
            </a:r>
          </a:p>
          <a:p>
            <a:pPr algn="just"/>
            <a:r>
              <a:rPr lang="en-US" sz="2000" dirty="0" smtClean="0"/>
              <a:t>display than basic COSY. Additional information on magnitudes of coupling constants may be extracted from 2D peak fine structure. </a:t>
            </a:r>
            <a:r>
              <a:rPr lang="en-US" sz="2000" dirty="0" err="1" smtClean="0"/>
              <a:t>Singlets</a:t>
            </a:r>
            <a:r>
              <a:rPr lang="en-US" sz="2000" dirty="0" smtClean="0"/>
              <a:t> suppressed.</a:t>
            </a:r>
          </a:p>
          <a:p>
            <a:pPr algn="just"/>
            <a:r>
              <a:rPr lang="en-US" sz="2000" b="1" dirty="0" smtClean="0"/>
              <a:t>COSY-</a:t>
            </a:r>
            <a:r>
              <a:rPr lang="en-US" sz="2000" b="1" i="1" dirty="0" smtClean="0"/>
              <a:t>b</a:t>
            </a:r>
            <a:r>
              <a:rPr lang="en-US" sz="2000" b="1" dirty="0" smtClean="0"/>
              <a:t> : </a:t>
            </a:r>
            <a:r>
              <a:rPr lang="en-US" sz="2000" dirty="0" err="1" smtClean="0"/>
              <a:t>orrelating</a:t>
            </a:r>
            <a:r>
              <a:rPr lang="en-US" sz="2000" dirty="0" smtClean="0"/>
              <a:t> coupled </a:t>
            </a:r>
            <a:r>
              <a:rPr lang="en-US" sz="2000" dirty="0" err="1" smtClean="0"/>
              <a:t>homonuclear</a:t>
            </a:r>
            <a:r>
              <a:rPr lang="en-US" sz="2000" dirty="0" smtClean="0"/>
              <a:t> spins. Typically used for correlating protons coupled over two or three bonds but may be used for any high-abundance nuclide. Reduced 2D peak structure over basic COSY. Vicinal and geminal coupling relationships can be differentiated in some cases.</a:t>
            </a:r>
          </a:p>
          <a:p>
            <a:pPr algn="just"/>
            <a:r>
              <a:rPr lang="en-US" sz="2000" b="1" dirty="0" smtClean="0"/>
              <a:t>Delayed COSY : </a:t>
            </a:r>
            <a:r>
              <a:rPr lang="en-US" sz="2000" dirty="0" smtClean="0"/>
              <a:t>Correlating coupled </a:t>
            </a:r>
            <a:r>
              <a:rPr lang="en-US" sz="2000" dirty="0" err="1" smtClean="0"/>
              <a:t>homonuclear</a:t>
            </a:r>
            <a:r>
              <a:rPr lang="en-US" sz="2000" dirty="0" smtClean="0"/>
              <a:t> spins through small couplings. Often used to identify proton correlations over many bonds (&gt;3), hence also known as </a:t>
            </a:r>
            <a:r>
              <a:rPr lang="en-US" sz="2000" b="1" dirty="0" smtClean="0"/>
              <a:t>long-range COSY.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5418138" y="1173163"/>
            <a:ext cx="2447925" cy="2305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 flipV="1">
            <a:off x="5418138" y="1173163"/>
            <a:ext cx="2447925" cy="2305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9" name="Oval 6"/>
          <p:cNvSpPr>
            <a:spLocks noChangeArrowheads="1"/>
          </p:cNvSpPr>
          <p:nvPr/>
        </p:nvSpPr>
        <p:spPr bwMode="auto">
          <a:xfrm>
            <a:off x="5865813" y="2917825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150" name="Oval 7"/>
          <p:cNvSpPr>
            <a:spLocks noChangeArrowheads="1"/>
          </p:cNvSpPr>
          <p:nvPr/>
        </p:nvSpPr>
        <p:spPr bwMode="auto">
          <a:xfrm>
            <a:off x="5854700" y="158908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151" name="Oval 8"/>
          <p:cNvSpPr>
            <a:spLocks noChangeArrowheads="1"/>
          </p:cNvSpPr>
          <p:nvPr/>
        </p:nvSpPr>
        <p:spPr bwMode="auto">
          <a:xfrm>
            <a:off x="7250113" y="159543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152" name="Oval 9"/>
          <p:cNvSpPr>
            <a:spLocks noChangeArrowheads="1"/>
          </p:cNvSpPr>
          <p:nvPr/>
        </p:nvSpPr>
        <p:spPr bwMode="auto">
          <a:xfrm>
            <a:off x="7229475" y="2916238"/>
            <a:ext cx="142875" cy="146050"/>
          </a:xfrm>
          <a:prstGeom prst="ellipse">
            <a:avLst/>
          </a:prstGeom>
          <a:solidFill>
            <a:srgbClr val="C11907"/>
          </a:solidFill>
          <a:ln w="9525">
            <a:solidFill>
              <a:srgbClr val="C119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7867650" y="2252663"/>
            <a:ext cx="433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6426200" y="354965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aseline="30000">
                <a:latin typeface="Arial" charset="0"/>
                <a:cs typeface="Arial" charset="0"/>
              </a:rPr>
              <a:t>1</a:t>
            </a:r>
            <a:r>
              <a:rPr lang="en-US" altLang="ko-KR"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5929313" y="1677988"/>
            <a:ext cx="2152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6" name="Line 13"/>
          <p:cNvSpPr>
            <a:spLocks noChangeShapeType="1"/>
          </p:cNvSpPr>
          <p:nvPr/>
        </p:nvSpPr>
        <p:spPr bwMode="auto">
          <a:xfrm>
            <a:off x="5929313" y="3000375"/>
            <a:ext cx="2152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7" name="Line 14"/>
          <p:cNvSpPr>
            <a:spLocks noChangeShapeType="1"/>
          </p:cNvSpPr>
          <p:nvPr/>
        </p:nvSpPr>
        <p:spPr bwMode="auto">
          <a:xfrm>
            <a:off x="7318375" y="1677988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8" name="Line 15"/>
          <p:cNvSpPr>
            <a:spLocks noChangeShapeType="1"/>
          </p:cNvSpPr>
          <p:nvPr/>
        </p:nvSpPr>
        <p:spPr bwMode="auto">
          <a:xfrm>
            <a:off x="5937250" y="1679575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9" name="Text Box 61"/>
          <p:cNvSpPr txBox="1">
            <a:spLocks noChangeArrowheads="1"/>
          </p:cNvSpPr>
          <p:nvPr/>
        </p:nvSpPr>
        <p:spPr bwMode="auto">
          <a:xfrm>
            <a:off x="7939088" y="1244600"/>
            <a:ext cx="411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F</a:t>
            </a:r>
            <a:r>
              <a:rPr lang="en-US" altLang="ko-KR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160" name="Text Box 62"/>
          <p:cNvSpPr txBox="1">
            <a:spLocks noChangeArrowheads="1"/>
          </p:cNvSpPr>
          <p:nvPr/>
        </p:nvSpPr>
        <p:spPr bwMode="auto">
          <a:xfrm>
            <a:off x="5365750" y="3465513"/>
            <a:ext cx="411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F</a:t>
            </a:r>
            <a:r>
              <a:rPr lang="en-US" altLang="ko-KR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6161" name="Text Box 64"/>
          <p:cNvSpPr txBox="1">
            <a:spLocks noChangeArrowheads="1"/>
          </p:cNvSpPr>
          <p:nvPr/>
        </p:nvSpPr>
        <p:spPr bwMode="auto">
          <a:xfrm>
            <a:off x="8062913" y="1504950"/>
            <a:ext cx="436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6162" name="Text Box 65"/>
          <p:cNvSpPr txBox="1">
            <a:spLocks noChangeArrowheads="1"/>
          </p:cNvSpPr>
          <p:nvPr/>
        </p:nvSpPr>
        <p:spPr bwMode="auto">
          <a:xfrm>
            <a:off x="8083550" y="2828925"/>
            <a:ext cx="436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solidFill>
                  <a:srgbClr val="FF0000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6163" name="Text Box 66"/>
          <p:cNvSpPr txBox="1">
            <a:spLocks noChangeArrowheads="1"/>
          </p:cNvSpPr>
          <p:nvPr/>
        </p:nvSpPr>
        <p:spPr bwMode="auto">
          <a:xfrm>
            <a:off x="7146925" y="3621088"/>
            <a:ext cx="436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6164" name="Text Box 67"/>
          <p:cNvSpPr txBox="1">
            <a:spLocks noChangeArrowheads="1"/>
          </p:cNvSpPr>
          <p:nvPr/>
        </p:nvSpPr>
        <p:spPr bwMode="auto">
          <a:xfrm>
            <a:off x="5786438" y="3643313"/>
            <a:ext cx="43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solidFill>
                  <a:srgbClr val="FF0000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5437188" y="1822450"/>
            <a:ext cx="1050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chemeClr val="accent2"/>
                </a:solidFill>
                <a:latin typeface="Arial" charset="0"/>
                <a:cs typeface="Arial" charset="0"/>
              </a:rPr>
              <a:t>cross peak</a:t>
            </a: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7151688" y="1822450"/>
            <a:ext cx="1389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chemeClr val="accent2"/>
                </a:solidFill>
                <a:latin typeface="Arial" charset="0"/>
                <a:cs typeface="Arial" charset="0"/>
              </a:rPr>
              <a:t>diagonal peaks</a:t>
            </a:r>
          </a:p>
        </p:txBody>
      </p:sp>
      <p:sp>
        <p:nvSpPr>
          <p:cNvPr id="6167" name="Text Box 77"/>
          <p:cNvSpPr txBox="1">
            <a:spLocks noChangeArrowheads="1"/>
          </p:cNvSpPr>
          <p:nvPr/>
        </p:nvSpPr>
        <p:spPr bwMode="auto">
          <a:xfrm>
            <a:off x="5562600" y="1244600"/>
            <a:ext cx="858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baseline="-25000">
                <a:solidFill>
                  <a:srgbClr val="FF0000"/>
                </a:solidFill>
                <a:latin typeface="Arial" charset="0"/>
                <a:cs typeface="Arial" charset="0"/>
              </a:rPr>
              <a:t>a </a:t>
            </a:r>
            <a:r>
              <a:rPr lang="en-US" altLang="ko-KR">
                <a:solidFill>
                  <a:srgbClr val="FF0000"/>
                </a:solidFill>
                <a:latin typeface="Arial" charset="0"/>
                <a:cs typeface="Arial" charset="0"/>
              </a:rPr>
              <a:t>/ H</a:t>
            </a:r>
            <a:r>
              <a:rPr lang="en-US" altLang="ko-KR" baseline="-25000">
                <a:solidFill>
                  <a:srgbClr val="FF0000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6168" name="Text Box 78"/>
          <p:cNvSpPr txBox="1">
            <a:spLocks noChangeArrowheads="1"/>
          </p:cNvSpPr>
          <p:nvPr/>
        </p:nvSpPr>
        <p:spPr bwMode="auto">
          <a:xfrm>
            <a:off x="3214688" y="2428875"/>
            <a:ext cx="147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solidFill>
                  <a:srgbClr val="C00000"/>
                </a:solidFill>
                <a:latin typeface="Arial" charset="0"/>
                <a:cs typeface="Arial" charset="0"/>
              </a:rPr>
              <a:t>COSY spectrum</a:t>
            </a:r>
          </a:p>
        </p:txBody>
      </p:sp>
      <p:cxnSp>
        <p:nvCxnSpPr>
          <p:cNvPr id="73" name="직선 연결선 72"/>
          <p:cNvCxnSpPr/>
          <p:nvPr/>
        </p:nvCxnSpPr>
        <p:spPr>
          <a:xfrm>
            <a:off x="5437188" y="1036638"/>
            <a:ext cx="2357437" cy="1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이등변 삼각형 77"/>
          <p:cNvSpPr/>
          <p:nvPr/>
        </p:nvSpPr>
        <p:spPr>
          <a:xfrm>
            <a:off x="5937250" y="179388"/>
            <a:ext cx="46038" cy="85725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이등변 삼각형 79"/>
          <p:cNvSpPr/>
          <p:nvPr/>
        </p:nvSpPr>
        <p:spPr>
          <a:xfrm>
            <a:off x="5865813" y="179388"/>
            <a:ext cx="46037" cy="85725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" name="이등변 삼각형 81"/>
          <p:cNvSpPr/>
          <p:nvPr/>
        </p:nvSpPr>
        <p:spPr>
          <a:xfrm>
            <a:off x="7294563" y="536575"/>
            <a:ext cx="71437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" name="이등변 삼각형 82"/>
          <p:cNvSpPr/>
          <p:nvPr/>
        </p:nvSpPr>
        <p:spPr>
          <a:xfrm>
            <a:off x="7223125" y="536575"/>
            <a:ext cx="71438" cy="500063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85" name="직선 연결선 84"/>
          <p:cNvCxnSpPr/>
          <p:nvPr/>
        </p:nvCxnSpPr>
        <p:spPr>
          <a:xfrm>
            <a:off x="928688" y="1928813"/>
            <a:ext cx="2000250" cy="1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직사각형 85"/>
          <p:cNvSpPr/>
          <p:nvPr/>
        </p:nvSpPr>
        <p:spPr>
          <a:xfrm>
            <a:off x="1357313" y="1428750"/>
            <a:ext cx="46037" cy="5000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2286000" y="1428750"/>
            <a:ext cx="46038" cy="5000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89" name="직선 연결선 88"/>
          <p:cNvCxnSpPr/>
          <p:nvPr/>
        </p:nvCxnSpPr>
        <p:spPr>
          <a:xfrm>
            <a:off x="928688" y="2286000"/>
            <a:ext cx="2000250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직사각형 91"/>
          <p:cNvSpPr/>
          <p:nvPr/>
        </p:nvSpPr>
        <p:spPr>
          <a:xfrm>
            <a:off x="2143125" y="2000250"/>
            <a:ext cx="142875" cy="285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2357438" y="2000250"/>
            <a:ext cx="142875" cy="285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1" name="자유형 100"/>
          <p:cNvSpPr/>
          <p:nvPr/>
        </p:nvSpPr>
        <p:spPr>
          <a:xfrm>
            <a:off x="2500313" y="1714500"/>
            <a:ext cx="357187" cy="428625"/>
          </a:xfrm>
          <a:custGeom>
            <a:avLst/>
            <a:gdLst>
              <a:gd name="connsiteX0" fmla="*/ 0 w 159544"/>
              <a:gd name="connsiteY0" fmla="*/ 0 h 266700"/>
              <a:gd name="connsiteX1" fmla="*/ 26194 w 159544"/>
              <a:gd name="connsiteY1" fmla="*/ 257175 h 266700"/>
              <a:gd name="connsiteX2" fmla="*/ 23813 w 159544"/>
              <a:gd name="connsiteY2" fmla="*/ 57150 h 266700"/>
              <a:gd name="connsiteX3" fmla="*/ 47625 w 159544"/>
              <a:gd name="connsiteY3" fmla="*/ 204787 h 266700"/>
              <a:gd name="connsiteX4" fmla="*/ 50007 w 159544"/>
              <a:gd name="connsiteY4" fmla="*/ 83344 h 266700"/>
              <a:gd name="connsiteX5" fmla="*/ 66675 w 159544"/>
              <a:gd name="connsiteY5" fmla="*/ 169069 h 266700"/>
              <a:gd name="connsiteX6" fmla="*/ 76200 w 159544"/>
              <a:gd name="connsiteY6" fmla="*/ 104775 h 266700"/>
              <a:gd name="connsiteX7" fmla="*/ 92869 w 159544"/>
              <a:gd name="connsiteY7" fmla="*/ 147637 h 266700"/>
              <a:gd name="connsiteX8" fmla="*/ 102394 w 159544"/>
              <a:gd name="connsiteY8" fmla="*/ 111919 h 266700"/>
              <a:gd name="connsiteX9" fmla="*/ 116682 w 159544"/>
              <a:gd name="connsiteY9" fmla="*/ 140494 h 266700"/>
              <a:gd name="connsiteX10" fmla="*/ 126207 w 159544"/>
              <a:gd name="connsiteY10" fmla="*/ 121444 h 266700"/>
              <a:gd name="connsiteX11" fmla="*/ 135732 w 159544"/>
              <a:gd name="connsiteY11" fmla="*/ 128587 h 266700"/>
              <a:gd name="connsiteX12" fmla="*/ 142875 w 159544"/>
              <a:gd name="connsiteY12" fmla="*/ 119062 h 266700"/>
              <a:gd name="connsiteX13" fmla="*/ 159544 w 159544"/>
              <a:gd name="connsiteY13" fmla="*/ 116681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544" h="266700">
                <a:moveTo>
                  <a:pt x="0" y="0"/>
                </a:moveTo>
                <a:cubicBezTo>
                  <a:pt x="11112" y="123825"/>
                  <a:pt x="22225" y="247650"/>
                  <a:pt x="26194" y="257175"/>
                </a:cubicBezTo>
                <a:cubicBezTo>
                  <a:pt x="30163" y="266700"/>
                  <a:pt x="20241" y="65881"/>
                  <a:pt x="23813" y="57150"/>
                </a:cubicBezTo>
                <a:cubicBezTo>
                  <a:pt x="27385" y="48419"/>
                  <a:pt x="43259" y="200421"/>
                  <a:pt x="47625" y="204787"/>
                </a:cubicBezTo>
                <a:cubicBezTo>
                  <a:pt x="51991" y="209153"/>
                  <a:pt x="46832" y="89297"/>
                  <a:pt x="50007" y="83344"/>
                </a:cubicBezTo>
                <a:cubicBezTo>
                  <a:pt x="53182" y="77391"/>
                  <a:pt x="62310" y="165497"/>
                  <a:pt x="66675" y="169069"/>
                </a:cubicBezTo>
                <a:cubicBezTo>
                  <a:pt x="71040" y="172641"/>
                  <a:pt x="71834" y="108347"/>
                  <a:pt x="76200" y="104775"/>
                </a:cubicBezTo>
                <a:cubicBezTo>
                  <a:pt x="80566" y="101203"/>
                  <a:pt x="88503" y="146446"/>
                  <a:pt x="92869" y="147637"/>
                </a:cubicBezTo>
                <a:cubicBezTo>
                  <a:pt x="97235" y="148828"/>
                  <a:pt x="98425" y="113109"/>
                  <a:pt x="102394" y="111919"/>
                </a:cubicBezTo>
                <a:cubicBezTo>
                  <a:pt x="106363" y="110729"/>
                  <a:pt x="112713" y="138907"/>
                  <a:pt x="116682" y="140494"/>
                </a:cubicBezTo>
                <a:cubicBezTo>
                  <a:pt x="120651" y="142082"/>
                  <a:pt x="123032" y="123428"/>
                  <a:pt x="126207" y="121444"/>
                </a:cubicBezTo>
                <a:cubicBezTo>
                  <a:pt x="129382" y="119460"/>
                  <a:pt x="132954" y="128984"/>
                  <a:pt x="135732" y="128587"/>
                </a:cubicBezTo>
                <a:cubicBezTo>
                  <a:pt x="138510" y="128190"/>
                  <a:pt x="138906" y="121046"/>
                  <a:pt x="142875" y="119062"/>
                </a:cubicBezTo>
                <a:cubicBezTo>
                  <a:pt x="146844" y="117078"/>
                  <a:pt x="153194" y="116879"/>
                  <a:pt x="159544" y="116681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181" name="Text Box 59"/>
          <p:cNvSpPr txBox="1">
            <a:spLocks noChangeArrowheads="1"/>
          </p:cNvSpPr>
          <p:nvPr/>
        </p:nvSpPr>
        <p:spPr bwMode="auto">
          <a:xfrm>
            <a:off x="1714500" y="1500188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i="1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182" name="Text Box 60"/>
          <p:cNvSpPr txBox="1">
            <a:spLocks noChangeArrowheads="1"/>
          </p:cNvSpPr>
          <p:nvPr/>
        </p:nvSpPr>
        <p:spPr bwMode="auto">
          <a:xfrm>
            <a:off x="2571750" y="1500188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i="1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6183" name="TextBox 107"/>
          <p:cNvSpPr txBox="1">
            <a:spLocks noChangeArrowheads="1"/>
          </p:cNvSpPr>
          <p:nvPr/>
        </p:nvSpPr>
        <p:spPr bwMode="auto">
          <a:xfrm>
            <a:off x="785813" y="2500313"/>
            <a:ext cx="22225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128 x 1024 (256 x 1024)</a:t>
            </a:r>
          </a:p>
          <a:p>
            <a:r>
              <a:rPr lang="en-US" altLang="ko-KR" sz="1400">
                <a:latin typeface="Arial" charset="0"/>
                <a:cs typeface="Arial" charset="0"/>
              </a:rPr>
              <a:t>256 x 1024 (512 x 1024)</a:t>
            </a:r>
          </a:p>
          <a:p>
            <a:r>
              <a:rPr lang="en-US" altLang="ko-KR" sz="1400">
                <a:latin typeface="Arial" charset="0"/>
                <a:cs typeface="Arial" charset="0"/>
              </a:rPr>
              <a:t>512 x 1024 (1024 x 2048)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  <p:sp>
        <p:nvSpPr>
          <p:cNvPr id="6184" name="TextBox 108"/>
          <p:cNvSpPr txBox="1">
            <a:spLocks noChangeArrowheads="1"/>
          </p:cNvSpPr>
          <p:nvPr/>
        </p:nvSpPr>
        <p:spPr bwMode="auto">
          <a:xfrm>
            <a:off x="1143000" y="10715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90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185" name="TextBox 109"/>
          <p:cNvSpPr txBox="1">
            <a:spLocks noChangeArrowheads="1"/>
          </p:cNvSpPr>
          <p:nvPr/>
        </p:nvSpPr>
        <p:spPr bwMode="auto">
          <a:xfrm>
            <a:off x="2071688" y="10715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90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6186" name="TextBox 75"/>
          <p:cNvSpPr txBox="1">
            <a:spLocks noChangeArrowheads="1"/>
          </p:cNvSpPr>
          <p:nvPr/>
        </p:nvSpPr>
        <p:spPr bwMode="auto">
          <a:xfrm>
            <a:off x="285750" y="214313"/>
            <a:ext cx="481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8D1205"/>
                </a:solidFill>
                <a:latin typeface="Arial" charset="0"/>
                <a:cs typeface="Arial" charset="0"/>
              </a:rPr>
              <a:t>COSY spectrum </a:t>
            </a:r>
            <a:r>
              <a:rPr lang="en-US" altLang="ko-KR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>
                <a:solidFill>
                  <a:srgbClr val="C11907"/>
                </a:solidFill>
                <a:latin typeface="Arial" charset="0"/>
                <a:cs typeface="Arial" charset="0"/>
              </a:rPr>
              <a:t>(</a:t>
            </a:r>
            <a:r>
              <a:rPr lang="en-US" altLang="ko-KR">
                <a:solidFill>
                  <a:schemeClr val="accent2"/>
                </a:solidFill>
                <a:latin typeface="Arial" charset="0"/>
                <a:cs typeface="Arial" charset="0"/>
              </a:rPr>
              <a:t>CO</a:t>
            </a:r>
            <a:r>
              <a:rPr lang="en-US" altLang="ko-KR">
                <a:solidFill>
                  <a:srgbClr val="C11907"/>
                </a:solidFill>
                <a:latin typeface="Arial" charset="0"/>
                <a:cs typeface="Arial" charset="0"/>
              </a:rPr>
              <a:t>rrelation </a:t>
            </a:r>
            <a:r>
              <a:rPr lang="en-US" altLang="ko-KR">
                <a:solidFill>
                  <a:schemeClr val="accent2"/>
                </a:solidFill>
                <a:latin typeface="Arial" charset="0"/>
                <a:cs typeface="Arial" charset="0"/>
              </a:rPr>
              <a:t>S</a:t>
            </a:r>
            <a:r>
              <a:rPr lang="en-US" altLang="ko-KR">
                <a:solidFill>
                  <a:srgbClr val="C11907"/>
                </a:solidFill>
                <a:latin typeface="Arial" charset="0"/>
                <a:cs typeface="Arial" charset="0"/>
              </a:rPr>
              <a:t>pectroscop</a:t>
            </a:r>
            <a:r>
              <a:rPr lang="en-US" altLang="ko-KR">
                <a:solidFill>
                  <a:schemeClr val="accent2"/>
                </a:solidFill>
                <a:latin typeface="Arial" charset="0"/>
                <a:cs typeface="Arial" charset="0"/>
              </a:rPr>
              <a:t>Y</a:t>
            </a:r>
            <a:r>
              <a:rPr lang="en-US" altLang="ko-KR">
                <a:solidFill>
                  <a:srgbClr val="C11907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77" name="오른쪽 화살표 76"/>
          <p:cNvSpPr/>
          <p:nvPr/>
        </p:nvSpPr>
        <p:spPr>
          <a:xfrm>
            <a:off x="3571875" y="2214563"/>
            <a:ext cx="785813" cy="21431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1" name="Text Box 16"/>
          <p:cNvSpPr txBox="1">
            <a:spLocks noChangeArrowheads="1"/>
          </p:cNvSpPr>
          <p:nvPr/>
        </p:nvSpPr>
        <p:spPr bwMode="auto">
          <a:xfrm>
            <a:off x="3813175" y="5838825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latin typeface="Arial" charset="0"/>
                <a:cs typeface="Arial" charset="0"/>
              </a:rPr>
              <a:t>C </a:t>
            </a:r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>
            <a:off x="4211638" y="6054725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Text Box 18"/>
          <p:cNvSpPr txBox="1">
            <a:spLocks noChangeArrowheads="1"/>
          </p:cNvSpPr>
          <p:nvPr/>
        </p:nvSpPr>
        <p:spPr bwMode="auto">
          <a:xfrm>
            <a:off x="4879975" y="5132388"/>
            <a:ext cx="539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sz="2000" baseline="-25000">
                <a:solidFill>
                  <a:srgbClr val="FF0000"/>
                </a:solidFill>
                <a:latin typeface="Arial" charset="0"/>
                <a:cs typeface="Arial" charset="0"/>
              </a:rPr>
              <a:t>b</a:t>
            </a:r>
            <a:r>
              <a:rPr lang="en-US" altLang="ko-KR" sz="20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0" name="Text Box 19"/>
          <p:cNvSpPr txBox="1">
            <a:spLocks noChangeArrowheads="1"/>
          </p:cNvSpPr>
          <p:nvPr/>
        </p:nvSpPr>
        <p:spPr bwMode="auto">
          <a:xfrm>
            <a:off x="4913313" y="5824538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latin typeface="Arial" charset="0"/>
                <a:cs typeface="Arial" charset="0"/>
              </a:rPr>
              <a:t>C </a:t>
            </a:r>
          </a:p>
        </p:txBody>
      </p:sp>
      <p:sp>
        <p:nvSpPr>
          <p:cNvPr id="91" name="Text Box 20"/>
          <p:cNvSpPr txBox="1">
            <a:spLocks noChangeArrowheads="1"/>
          </p:cNvSpPr>
          <p:nvPr/>
        </p:nvSpPr>
        <p:spPr bwMode="auto">
          <a:xfrm>
            <a:off x="3814763" y="5172075"/>
            <a:ext cx="534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sz="2000" baseline="-2500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en-US" altLang="ko-KR" sz="20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4" name="Line 21"/>
          <p:cNvSpPr>
            <a:spLocks noChangeShapeType="1"/>
          </p:cNvSpPr>
          <p:nvPr/>
        </p:nvSpPr>
        <p:spPr bwMode="auto">
          <a:xfrm flipV="1">
            <a:off x="3992563" y="5549900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" name="Line 22"/>
          <p:cNvSpPr>
            <a:spLocks noChangeShapeType="1"/>
          </p:cNvSpPr>
          <p:nvPr/>
        </p:nvSpPr>
        <p:spPr bwMode="auto">
          <a:xfrm flipV="1">
            <a:off x="5095875" y="5516563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Oval 23"/>
          <p:cNvSpPr>
            <a:spLocks noChangeArrowheads="1"/>
          </p:cNvSpPr>
          <p:nvPr/>
        </p:nvSpPr>
        <p:spPr bwMode="auto">
          <a:xfrm>
            <a:off x="3722688" y="5092700"/>
            <a:ext cx="563562" cy="56356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97" name="Oval 24"/>
          <p:cNvSpPr>
            <a:spLocks noChangeArrowheads="1"/>
          </p:cNvSpPr>
          <p:nvPr/>
        </p:nvSpPr>
        <p:spPr bwMode="auto">
          <a:xfrm>
            <a:off x="4791075" y="5049838"/>
            <a:ext cx="576263" cy="5762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98" name="Line 25"/>
          <p:cNvSpPr>
            <a:spLocks noChangeShapeType="1"/>
          </p:cNvSpPr>
          <p:nvPr/>
        </p:nvSpPr>
        <p:spPr bwMode="auto">
          <a:xfrm>
            <a:off x="3422650" y="4546600"/>
            <a:ext cx="431800" cy="5746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99" name="AutoShape 28"/>
          <p:cNvCxnSpPr>
            <a:cxnSpLocks noChangeShapeType="1"/>
            <a:stCxn id="96" idx="7"/>
            <a:endCxn id="97" idx="1"/>
          </p:cNvCxnSpPr>
          <p:nvPr/>
        </p:nvCxnSpPr>
        <p:spPr bwMode="auto">
          <a:xfrm rot="-5400000">
            <a:off x="4523582" y="4814093"/>
            <a:ext cx="31750" cy="671513"/>
          </a:xfrm>
          <a:prstGeom prst="curvedConnector3">
            <a:avLst>
              <a:gd name="adj1" fmla="val 1085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0" name="Text Box 29"/>
          <p:cNvSpPr txBox="1">
            <a:spLocks noChangeArrowheads="1"/>
          </p:cNvSpPr>
          <p:nvPr/>
        </p:nvSpPr>
        <p:spPr bwMode="auto">
          <a:xfrm>
            <a:off x="1584325" y="4868863"/>
            <a:ext cx="565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aseline="30000">
                <a:latin typeface="Arial" charset="0"/>
                <a:cs typeface="Arial" charset="0"/>
              </a:rPr>
              <a:t>2</a:t>
            </a:r>
            <a:r>
              <a:rPr lang="en-US" altLang="ko-KR" sz="1400" i="1">
                <a:latin typeface="Arial" charset="0"/>
                <a:cs typeface="Arial" charset="0"/>
              </a:rPr>
              <a:t>J</a:t>
            </a:r>
            <a:r>
              <a:rPr lang="en-US" altLang="ko-KR" sz="1400" baseline="-25000">
                <a:latin typeface="Arial" charset="0"/>
                <a:cs typeface="Arial" charset="0"/>
              </a:rPr>
              <a:t>HH</a:t>
            </a:r>
            <a:r>
              <a:rPr lang="en-US" altLang="ko-KR" sz="14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02" name="Text Box 31"/>
          <p:cNvSpPr txBox="1">
            <a:spLocks noChangeArrowheads="1"/>
          </p:cNvSpPr>
          <p:nvPr/>
        </p:nvSpPr>
        <p:spPr bwMode="auto">
          <a:xfrm>
            <a:off x="827088" y="5570538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latin typeface="Arial" charset="0"/>
                <a:cs typeface="Arial" charset="0"/>
              </a:rPr>
              <a:t>C </a:t>
            </a:r>
          </a:p>
        </p:txBody>
      </p:sp>
      <p:sp>
        <p:nvSpPr>
          <p:cNvPr id="103" name="Text Box 34"/>
          <p:cNvSpPr txBox="1">
            <a:spLocks noChangeArrowheads="1"/>
          </p:cNvSpPr>
          <p:nvPr/>
        </p:nvSpPr>
        <p:spPr bwMode="auto">
          <a:xfrm>
            <a:off x="1571625" y="5572125"/>
            <a:ext cx="539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sz="2000" baseline="-25000">
                <a:solidFill>
                  <a:srgbClr val="FF0000"/>
                </a:solidFill>
                <a:latin typeface="Arial" charset="0"/>
                <a:cs typeface="Arial" charset="0"/>
              </a:rPr>
              <a:t>b</a:t>
            </a:r>
            <a:r>
              <a:rPr lang="en-US" altLang="ko-KR" sz="20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04" name="Text Box 35"/>
          <p:cNvSpPr txBox="1">
            <a:spLocks noChangeArrowheads="1"/>
          </p:cNvSpPr>
          <p:nvPr/>
        </p:nvSpPr>
        <p:spPr bwMode="auto">
          <a:xfrm>
            <a:off x="795338" y="4794250"/>
            <a:ext cx="534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Arial" charset="0"/>
                <a:cs typeface="Arial" charset="0"/>
              </a:rPr>
              <a:t>H</a:t>
            </a:r>
            <a:r>
              <a:rPr lang="en-US" altLang="ko-KR" sz="2000" baseline="-2500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en-US" altLang="ko-KR" sz="20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05" name="Line 36"/>
          <p:cNvSpPr>
            <a:spLocks noChangeShapeType="1"/>
          </p:cNvSpPr>
          <p:nvPr/>
        </p:nvSpPr>
        <p:spPr bwMode="auto">
          <a:xfrm flipV="1">
            <a:off x="1000125" y="5224463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" name="Line 37"/>
          <p:cNvSpPr>
            <a:spLocks noChangeShapeType="1"/>
          </p:cNvSpPr>
          <p:nvPr/>
        </p:nvSpPr>
        <p:spPr bwMode="auto">
          <a:xfrm rot="5400000" flipV="1">
            <a:off x="1371601" y="5622925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" name="Oval 38"/>
          <p:cNvSpPr>
            <a:spLocks noChangeArrowheads="1"/>
          </p:cNvSpPr>
          <p:nvPr/>
        </p:nvSpPr>
        <p:spPr bwMode="auto">
          <a:xfrm>
            <a:off x="719138" y="4722813"/>
            <a:ext cx="563562" cy="56356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08" name="Oval 39"/>
          <p:cNvSpPr>
            <a:spLocks noChangeArrowheads="1"/>
          </p:cNvSpPr>
          <p:nvPr/>
        </p:nvSpPr>
        <p:spPr bwMode="auto">
          <a:xfrm>
            <a:off x="1493838" y="5511800"/>
            <a:ext cx="520700" cy="520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09" name="Line 40"/>
          <p:cNvSpPr>
            <a:spLocks noChangeShapeType="1"/>
          </p:cNvSpPr>
          <p:nvPr/>
        </p:nvSpPr>
        <p:spPr bwMode="auto">
          <a:xfrm>
            <a:off x="419100" y="4176713"/>
            <a:ext cx="431800" cy="5746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10" name="AutoShape 42"/>
          <p:cNvCxnSpPr>
            <a:cxnSpLocks noChangeShapeType="1"/>
            <a:stCxn id="107" idx="6"/>
          </p:cNvCxnSpPr>
          <p:nvPr/>
        </p:nvCxnSpPr>
        <p:spPr bwMode="auto">
          <a:xfrm>
            <a:off x="1292225" y="5005388"/>
            <a:ext cx="409575" cy="522287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11" name="Text Box 43"/>
          <p:cNvSpPr txBox="1">
            <a:spLocks noChangeArrowheads="1"/>
          </p:cNvSpPr>
          <p:nvPr/>
        </p:nvSpPr>
        <p:spPr bwMode="auto">
          <a:xfrm>
            <a:off x="3941763" y="4445000"/>
            <a:ext cx="6016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baseline="30000">
                <a:latin typeface="Arial" charset="0"/>
                <a:cs typeface="Arial" charset="0"/>
              </a:rPr>
              <a:t>3</a:t>
            </a:r>
            <a:r>
              <a:rPr lang="en-US" altLang="ko-KR" sz="1400" i="1">
                <a:latin typeface="Arial" charset="0"/>
                <a:cs typeface="Arial" charset="0"/>
              </a:rPr>
              <a:t>J</a:t>
            </a:r>
            <a:r>
              <a:rPr lang="en-US" altLang="ko-KR" sz="1400" baseline="-25000">
                <a:latin typeface="Arial" charset="0"/>
                <a:cs typeface="Arial" charset="0"/>
              </a:rPr>
              <a:t>HH</a:t>
            </a:r>
          </a:p>
        </p:txBody>
      </p:sp>
      <p:graphicFrame>
        <p:nvGraphicFramePr>
          <p:cNvPr id="112" name="Object 45"/>
          <p:cNvGraphicFramePr>
            <a:graphicFrameLocks noChangeAspect="1"/>
          </p:cNvGraphicFramePr>
          <p:nvPr/>
        </p:nvGraphicFramePr>
        <p:xfrm>
          <a:off x="6372225" y="5106988"/>
          <a:ext cx="2239963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63" name="CS ChemDraw Drawing" r:id="rId3" imgW="1677543" imgH="942848" progId="ChemDraw.Document.6.0">
                  <p:embed/>
                </p:oleObj>
              </mc:Choice>
              <mc:Fallback>
                <p:oleObj name="CS ChemDraw Drawing" r:id="rId3" imgW="1677543" imgH="942848" progId="ChemDraw.Document.6.0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106988"/>
                        <a:ext cx="2239963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Text Box 46"/>
          <p:cNvSpPr txBox="1">
            <a:spLocks noChangeArrowheads="1"/>
          </p:cNvSpPr>
          <p:nvPr/>
        </p:nvSpPr>
        <p:spPr bwMode="auto">
          <a:xfrm>
            <a:off x="7107238" y="4300538"/>
            <a:ext cx="6016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baseline="30000">
                <a:latin typeface="Arial" charset="0"/>
                <a:cs typeface="Arial" charset="0"/>
              </a:rPr>
              <a:t>4</a:t>
            </a:r>
            <a:r>
              <a:rPr lang="en-US" altLang="ko-KR" sz="1400" i="1">
                <a:latin typeface="Arial" charset="0"/>
                <a:cs typeface="Arial" charset="0"/>
              </a:rPr>
              <a:t>J</a:t>
            </a:r>
            <a:r>
              <a:rPr lang="en-US" altLang="ko-KR" sz="1400" baseline="-25000">
                <a:latin typeface="Arial" charset="0"/>
                <a:cs typeface="Arial" charset="0"/>
              </a:rPr>
              <a:t>HH</a:t>
            </a:r>
          </a:p>
        </p:txBody>
      </p:sp>
      <p:sp>
        <p:nvSpPr>
          <p:cNvPr id="114" name="Oval 47"/>
          <p:cNvSpPr>
            <a:spLocks noChangeArrowheads="1"/>
          </p:cNvSpPr>
          <p:nvPr/>
        </p:nvSpPr>
        <p:spPr bwMode="auto">
          <a:xfrm>
            <a:off x="8115300" y="4949825"/>
            <a:ext cx="576263" cy="5762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15" name="Oval 48"/>
          <p:cNvSpPr>
            <a:spLocks noChangeArrowheads="1"/>
          </p:cNvSpPr>
          <p:nvPr/>
        </p:nvSpPr>
        <p:spPr bwMode="auto">
          <a:xfrm>
            <a:off x="6243638" y="4921250"/>
            <a:ext cx="563562" cy="56356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cxnSp>
        <p:nvCxnSpPr>
          <p:cNvPr id="116" name="AutoShape 50"/>
          <p:cNvCxnSpPr>
            <a:cxnSpLocks noChangeShapeType="1"/>
            <a:stCxn id="115" idx="7"/>
            <a:endCxn id="114" idx="1"/>
          </p:cNvCxnSpPr>
          <p:nvPr/>
        </p:nvCxnSpPr>
        <p:spPr bwMode="auto">
          <a:xfrm rot="5400000" flipV="1">
            <a:off x="7442200" y="4276725"/>
            <a:ext cx="39688" cy="1474788"/>
          </a:xfrm>
          <a:prstGeom prst="curvedConnector3">
            <a:avLst>
              <a:gd name="adj1" fmla="val -76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17" name="Text Box 55"/>
          <p:cNvSpPr txBox="1">
            <a:spLocks noChangeArrowheads="1"/>
          </p:cNvSpPr>
          <p:nvPr/>
        </p:nvSpPr>
        <p:spPr bwMode="auto">
          <a:xfrm>
            <a:off x="287338" y="443706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18" name="Text Box 56"/>
          <p:cNvSpPr txBox="1">
            <a:spLocks noChangeArrowheads="1"/>
          </p:cNvSpPr>
          <p:nvPr/>
        </p:nvSpPr>
        <p:spPr bwMode="auto">
          <a:xfrm>
            <a:off x="431800" y="49403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9" name="Text Box 57"/>
          <p:cNvSpPr txBox="1">
            <a:spLocks noChangeArrowheads="1"/>
          </p:cNvSpPr>
          <p:nvPr/>
        </p:nvSpPr>
        <p:spPr bwMode="auto">
          <a:xfrm>
            <a:off x="1295400" y="51577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20" name="Text Box 58"/>
          <p:cNvSpPr txBox="1">
            <a:spLocks noChangeArrowheads="1"/>
          </p:cNvSpPr>
          <p:nvPr/>
        </p:nvSpPr>
        <p:spPr bwMode="auto">
          <a:xfrm>
            <a:off x="1944688" y="55895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21" name="Text Box 59"/>
          <p:cNvSpPr txBox="1">
            <a:spLocks noChangeArrowheads="1"/>
          </p:cNvSpPr>
          <p:nvPr/>
        </p:nvSpPr>
        <p:spPr bwMode="auto">
          <a:xfrm>
            <a:off x="503238" y="5157788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22" name="Text Box 60"/>
          <p:cNvSpPr txBox="1">
            <a:spLocks noChangeArrowheads="1"/>
          </p:cNvSpPr>
          <p:nvPr/>
        </p:nvSpPr>
        <p:spPr bwMode="auto">
          <a:xfrm>
            <a:off x="1871663" y="587692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t</a:t>
            </a:r>
            <a:r>
              <a:rPr lang="en-US" altLang="ko-KR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23" name="Line 63"/>
          <p:cNvSpPr>
            <a:spLocks noChangeShapeType="1"/>
          </p:cNvSpPr>
          <p:nvPr/>
        </p:nvSpPr>
        <p:spPr bwMode="auto">
          <a:xfrm>
            <a:off x="5883275" y="4445000"/>
            <a:ext cx="431800" cy="5746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" name="직사각형 80"/>
          <p:cNvSpPr>
            <a:spLocks noChangeArrowheads="1"/>
          </p:cNvSpPr>
          <p:nvPr/>
        </p:nvSpPr>
        <p:spPr bwMode="auto">
          <a:xfrm>
            <a:off x="2017713" y="4846638"/>
            <a:ext cx="965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ko-KR" sz="1400">
                <a:latin typeface="Arial" charset="0"/>
                <a:cs typeface="Arial" charset="0"/>
              </a:rPr>
              <a:t>= 0-30 Hz</a:t>
            </a:r>
          </a:p>
        </p:txBody>
      </p:sp>
      <p:sp>
        <p:nvSpPr>
          <p:cNvPr id="125" name="직사각형 83"/>
          <p:cNvSpPr>
            <a:spLocks noChangeArrowheads="1"/>
          </p:cNvSpPr>
          <p:nvPr/>
        </p:nvSpPr>
        <p:spPr bwMode="auto">
          <a:xfrm>
            <a:off x="4357688" y="4429125"/>
            <a:ext cx="965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ko-KR" sz="1400">
                <a:latin typeface="Arial" charset="0"/>
                <a:cs typeface="Arial" charset="0"/>
              </a:rPr>
              <a:t>= 0-18 Hz</a:t>
            </a:r>
          </a:p>
        </p:txBody>
      </p:sp>
      <p:sp>
        <p:nvSpPr>
          <p:cNvPr id="6223" name="TextBox 125"/>
          <p:cNvSpPr txBox="1">
            <a:spLocks noChangeArrowheads="1"/>
          </p:cNvSpPr>
          <p:nvPr/>
        </p:nvSpPr>
        <p:spPr bwMode="auto">
          <a:xfrm>
            <a:off x="3500438" y="1928813"/>
            <a:ext cx="854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cs typeface="Arial" charset="0"/>
              </a:rPr>
              <a:t>FT(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1</a:t>
            </a:r>
            <a:r>
              <a:rPr lang="en-US" altLang="ko-KR" sz="1400">
                <a:latin typeface="Arial" charset="0"/>
                <a:cs typeface="Arial" charset="0"/>
              </a:rPr>
              <a:t>, </a:t>
            </a:r>
            <a:r>
              <a:rPr lang="en-US" altLang="ko-KR" sz="1400" i="1">
                <a:latin typeface="Arial" charset="0"/>
                <a:cs typeface="Arial" charset="0"/>
              </a:rPr>
              <a:t>t</a:t>
            </a:r>
            <a:r>
              <a:rPr lang="en-US" altLang="ko-KR" sz="1400" baseline="-25000">
                <a:latin typeface="Arial" charset="0"/>
                <a:cs typeface="Arial" charset="0"/>
              </a:rPr>
              <a:t>2</a:t>
            </a:r>
            <a:r>
              <a:rPr lang="en-US" altLang="ko-KR" sz="1400">
                <a:latin typeface="Arial" charset="0"/>
                <a:cs typeface="Arial" charset="0"/>
              </a:rPr>
              <a:t>)</a:t>
            </a:r>
            <a:endParaRPr lang="ko-KR" altLang="en-US" sz="1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4" grpId="0"/>
      <p:bldP spid="4165" grpId="0"/>
      <p:bldP spid="81" grpId="0"/>
      <p:bldP spid="84" grpId="0" animBg="1"/>
      <p:bldP spid="87" grpId="0"/>
      <p:bldP spid="90" grpId="0"/>
      <p:bldP spid="91" grpId="0"/>
      <p:bldP spid="94" grpId="0" animBg="1"/>
      <p:bldP spid="95" grpId="0" animBg="1"/>
      <p:bldP spid="96" grpId="0" animBg="1"/>
      <p:bldP spid="97" grpId="0" animBg="1"/>
      <p:bldP spid="98" grpId="0" animBg="1"/>
      <p:bldP spid="100" grpId="0"/>
      <p:bldP spid="102" grpId="0"/>
      <p:bldP spid="103" grpId="0"/>
      <p:bldP spid="104" grpId="0"/>
      <p:bldP spid="105" grpId="0" animBg="1"/>
      <p:bldP spid="106" grpId="0" animBg="1"/>
      <p:bldP spid="107" grpId="0" animBg="1"/>
      <p:bldP spid="108" grpId="0" animBg="1"/>
      <p:bldP spid="109" grpId="0" animBg="1"/>
      <p:bldP spid="111" grpId="0"/>
      <p:bldP spid="113" grpId="0"/>
      <p:bldP spid="114" grpId="0" animBg="1"/>
      <p:bldP spid="115" grpId="0" animBg="1"/>
      <p:bldP spid="117" grpId="0"/>
      <p:bldP spid="118" grpId="0"/>
      <p:bldP spid="119" grpId="0"/>
      <p:bldP spid="120" grpId="0"/>
      <p:bldP spid="121" grpId="0"/>
      <p:bldP spid="122" grpId="0"/>
      <p:bldP spid="123" grpId="0" animBg="1"/>
      <p:bldP spid="124" grpId="0"/>
      <p:bldP spid="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11" y="0"/>
            <a:ext cx="3509463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C. Interpretation of spectra </a:t>
            </a:r>
            <a:endParaRPr lang="en-US" sz="3200" b="1" dirty="0"/>
          </a:p>
        </p:txBody>
      </p:sp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6369" name="Object 1"/>
          <p:cNvGraphicFramePr>
            <a:graphicFrameLocks noChangeAspect="1"/>
          </p:cNvGraphicFramePr>
          <p:nvPr/>
        </p:nvGraphicFramePr>
        <p:xfrm>
          <a:off x="253218" y="2208627"/>
          <a:ext cx="3349237" cy="1350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0" r:id="rId3" imgW="2268170" imgH="905485" progId="">
                  <p:embed/>
                </p:oleObj>
              </mc:Choice>
              <mc:Fallback>
                <p:oleObj r:id="rId3" imgW="2268170" imgH="905485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18" y="2208627"/>
                        <a:ext cx="3349237" cy="1350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371" name="Picture 3" descr="f-5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0487" y="0"/>
            <a:ext cx="5303520" cy="684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Interpreting a </a:t>
            </a:r>
            <a:r>
              <a:rPr lang="en-US" sz="4000" baseline="30000" dirty="0" smtClean="0">
                <a:solidFill>
                  <a:srgbClr val="FFFF00"/>
                </a:solidFill>
              </a:rPr>
              <a:t>1</a:t>
            </a:r>
            <a:r>
              <a:rPr lang="en-US" sz="4000" dirty="0" smtClean="0">
                <a:solidFill>
                  <a:srgbClr val="FFFF00"/>
                </a:solidFill>
              </a:rPr>
              <a:t>H-</a:t>
            </a:r>
            <a:r>
              <a:rPr lang="en-US" sz="4000" baseline="30000" dirty="0" smtClean="0">
                <a:solidFill>
                  <a:srgbClr val="FFFF00"/>
                </a:solidFill>
              </a:rPr>
              <a:t>1</a:t>
            </a:r>
            <a:r>
              <a:rPr lang="en-US" sz="4000" dirty="0" smtClean="0">
                <a:solidFill>
                  <a:srgbClr val="FFFF00"/>
                </a:solidFill>
              </a:rPr>
              <a:t>H COSY Spectrum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dirty="0" smtClean="0"/>
              <a:t>Draw a diagonal line from the lower left to upper right corner.  Each contour represent carbons bond to H in the compound.</a:t>
            </a:r>
          </a:p>
          <a:p>
            <a:pPr marL="609600" indent="-609600">
              <a:buFontTx/>
              <a:buAutoNum type="arabicPeriod"/>
            </a:pPr>
            <a:r>
              <a:rPr lang="en-US" dirty="0" smtClean="0"/>
              <a:t>The contours not on the diagonal are called </a:t>
            </a:r>
            <a:r>
              <a:rPr lang="en-US" u="sng" dirty="0" smtClean="0"/>
              <a:t>cross peaks</a:t>
            </a:r>
            <a:r>
              <a:rPr lang="en-US" dirty="0" smtClean="0"/>
              <a:t>.  The connectivity information is found 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3563938" y="1484313"/>
            <a:ext cx="4248150" cy="4248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 flipV="1">
            <a:off x="3563938" y="1484313"/>
            <a:ext cx="4248150" cy="424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Line 6"/>
          <p:cNvSpPr>
            <a:spLocks noChangeShapeType="1"/>
          </p:cNvSpPr>
          <p:nvPr/>
        </p:nvSpPr>
        <p:spPr bwMode="auto">
          <a:xfrm>
            <a:off x="3563938" y="1339850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>
            <a:off x="5291138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5362575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>
            <a:off x="601186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>
            <a:off x="6115050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>
            <a:off x="7204075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>
            <a:off x="724376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>
            <a:off x="453231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>
            <a:off x="4572000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Line 15"/>
          <p:cNvSpPr>
            <a:spLocks noChangeShapeType="1"/>
          </p:cNvSpPr>
          <p:nvPr/>
        </p:nvSpPr>
        <p:spPr bwMode="auto">
          <a:xfrm>
            <a:off x="4603750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>
            <a:off x="4643438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3883025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>
            <a:off x="392271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Line 19"/>
          <p:cNvSpPr>
            <a:spLocks noChangeShapeType="1"/>
          </p:cNvSpPr>
          <p:nvPr/>
        </p:nvSpPr>
        <p:spPr bwMode="auto">
          <a:xfrm rot="-5400000">
            <a:off x="1295400" y="3608388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Rectangle 33"/>
          <p:cNvSpPr>
            <a:spLocks noChangeArrowheads="1"/>
          </p:cNvSpPr>
          <p:nvPr/>
        </p:nvSpPr>
        <p:spPr bwMode="auto">
          <a:xfrm>
            <a:off x="3867150" y="5303838"/>
            <a:ext cx="144463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27" name="Rectangle 34"/>
          <p:cNvSpPr>
            <a:spLocks noChangeArrowheads="1"/>
          </p:cNvSpPr>
          <p:nvPr/>
        </p:nvSpPr>
        <p:spPr bwMode="auto">
          <a:xfrm>
            <a:off x="4508500" y="4654550"/>
            <a:ext cx="144463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28" name="Rectangle 35"/>
          <p:cNvSpPr>
            <a:spLocks noChangeArrowheads="1"/>
          </p:cNvSpPr>
          <p:nvPr/>
        </p:nvSpPr>
        <p:spPr bwMode="auto">
          <a:xfrm>
            <a:off x="5297488" y="3833813"/>
            <a:ext cx="144462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29" name="Rectangle 36"/>
          <p:cNvSpPr>
            <a:spLocks noChangeArrowheads="1"/>
          </p:cNvSpPr>
          <p:nvPr/>
        </p:nvSpPr>
        <p:spPr bwMode="auto">
          <a:xfrm>
            <a:off x="6018213" y="3114675"/>
            <a:ext cx="144462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30" name="Rectangle 37"/>
          <p:cNvSpPr>
            <a:spLocks noChangeArrowheads="1"/>
          </p:cNvSpPr>
          <p:nvPr/>
        </p:nvSpPr>
        <p:spPr bwMode="auto">
          <a:xfrm>
            <a:off x="7162800" y="1987550"/>
            <a:ext cx="144463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31" name="Line 49"/>
          <p:cNvSpPr>
            <a:spLocks noChangeShapeType="1"/>
          </p:cNvSpPr>
          <p:nvPr/>
        </p:nvSpPr>
        <p:spPr bwMode="auto">
          <a:xfrm flipH="1">
            <a:off x="3208338" y="20447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2" name="Line 50"/>
          <p:cNvSpPr>
            <a:spLocks noChangeShapeType="1"/>
          </p:cNvSpPr>
          <p:nvPr/>
        </p:nvSpPr>
        <p:spPr bwMode="auto">
          <a:xfrm flipH="1">
            <a:off x="3208338" y="20129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3" name="Line 51"/>
          <p:cNvSpPr>
            <a:spLocks noChangeShapeType="1"/>
          </p:cNvSpPr>
          <p:nvPr/>
        </p:nvSpPr>
        <p:spPr bwMode="auto">
          <a:xfrm flipH="1">
            <a:off x="3203575" y="31115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4" name="Line 52"/>
          <p:cNvSpPr>
            <a:spLocks noChangeShapeType="1"/>
          </p:cNvSpPr>
          <p:nvPr/>
        </p:nvSpPr>
        <p:spPr bwMode="auto">
          <a:xfrm flipH="1">
            <a:off x="3203575" y="32131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5" name="Line 53"/>
          <p:cNvSpPr>
            <a:spLocks noChangeShapeType="1"/>
          </p:cNvSpPr>
          <p:nvPr/>
        </p:nvSpPr>
        <p:spPr bwMode="auto">
          <a:xfrm flipH="1">
            <a:off x="3203575" y="38608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>
            <a:off x="3203575" y="39322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>
            <a:off x="3197225" y="46577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>
            <a:off x="3197225" y="47005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3201988" y="47386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>
            <a:off x="3201988" y="47783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>
            <a:off x="3203575" y="53387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>
            <a:off x="3203575" y="53721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V="1">
            <a:off x="3932238" y="4840288"/>
            <a:ext cx="0" cy="43180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44" name="Rectangle 62"/>
          <p:cNvSpPr>
            <a:spLocks noChangeArrowheads="1"/>
          </p:cNvSpPr>
          <p:nvPr/>
        </p:nvSpPr>
        <p:spPr bwMode="auto">
          <a:xfrm>
            <a:off x="3851275" y="46529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45" name="Rectangle 63"/>
          <p:cNvSpPr>
            <a:spLocks noChangeArrowheads="1"/>
          </p:cNvSpPr>
          <p:nvPr/>
        </p:nvSpPr>
        <p:spPr bwMode="auto">
          <a:xfrm>
            <a:off x="6010275" y="46529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46" name="Rectangle 64"/>
          <p:cNvSpPr>
            <a:spLocks noChangeArrowheads="1"/>
          </p:cNvSpPr>
          <p:nvPr/>
        </p:nvSpPr>
        <p:spPr bwMode="auto">
          <a:xfrm>
            <a:off x="4498975" y="53006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47" name="Rectangle 65"/>
          <p:cNvSpPr>
            <a:spLocks noChangeArrowheads="1"/>
          </p:cNvSpPr>
          <p:nvPr/>
        </p:nvSpPr>
        <p:spPr bwMode="auto">
          <a:xfrm>
            <a:off x="5291138" y="1982788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48" name="Rectangle 66"/>
          <p:cNvSpPr>
            <a:spLocks noChangeArrowheads="1"/>
          </p:cNvSpPr>
          <p:nvPr/>
        </p:nvSpPr>
        <p:spPr bwMode="auto">
          <a:xfrm>
            <a:off x="4498975" y="3101975"/>
            <a:ext cx="144463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049" name="Rectangle 67"/>
          <p:cNvSpPr>
            <a:spLocks noChangeArrowheads="1"/>
          </p:cNvSpPr>
          <p:nvPr/>
        </p:nvSpPr>
        <p:spPr bwMode="auto">
          <a:xfrm>
            <a:off x="7172325" y="3832225"/>
            <a:ext cx="144463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>
            <a:off x="4024313" y="4714875"/>
            <a:ext cx="431800" cy="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 flipV="1">
            <a:off x="4572000" y="3275013"/>
            <a:ext cx="0" cy="13684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93" name="Line 73"/>
          <p:cNvSpPr>
            <a:spLocks noChangeShapeType="1"/>
          </p:cNvSpPr>
          <p:nvPr/>
        </p:nvSpPr>
        <p:spPr bwMode="auto">
          <a:xfrm>
            <a:off x="4672013" y="3175000"/>
            <a:ext cx="1295400" cy="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94" name="Line 74"/>
          <p:cNvSpPr>
            <a:spLocks noChangeShapeType="1"/>
          </p:cNvSpPr>
          <p:nvPr/>
        </p:nvSpPr>
        <p:spPr bwMode="auto">
          <a:xfrm>
            <a:off x="7235825" y="2349500"/>
            <a:ext cx="0" cy="1366838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95" name="Line 75"/>
          <p:cNvSpPr>
            <a:spLocks noChangeShapeType="1"/>
          </p:cNvSpPr>
          <p:nvPr/>
        </p:nvSpPr>
        <p:spPr bwMode="auto">
          <a:xfrm flipH="1">
            <a:off x="5435600" y="3913188"/>
            <a:ext cx="1727200" cy="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55" name="Text Box 76"/>
          <p:cNvSpPr txBox="1">
            <a:spLocks noChangeArrowheads="1"/>
          </p:cNvSpPr>
          <p:nvPr/>
        </p:nvSpPr>
        <p:spPr bwMode="auto">
          <a:xfrm>
            <a:off x="158750" y="33766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3056" name="Text Box 78"/>
          <p:cNvSpPr txBox="1">
            <a:spLocks noChangeArrowheads="1"/>
          </p:cNvSpPr>
          <p:nvPr/>
        </p:nvSpPr>
        <p:spPr bwMode="auto">
          <a:xfrm>
            <a:off x="606425" y="33670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3057" name="Text Box 79"/>
          <p:cNvSpPr txBox="1">
            <a:spLocks noChangeArrowheads="1"/>
          </p:cNvSpPr>
          <p:nvPr/>
        </p:nvSpPr>
        <p:spPr bwMode="auto">
          <a:xfrm>
            <a:off x="1038225" y="33575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3058" name="Text Box 80"/>
          <p:cNvSpPr txBox="1">
            <a:spLocks noChangeArrowheads="1"/>
          </p:cNvSpPr>
          <p:nvPr/>
        </p:nvSpPr>
        <p:spPr bwMode="auto">
          <a:xfrm>
            <a:off x="1450975" y="33575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3059" name="Text Box 81"/>
          <p:cNvSpPr txBox="1">
            <a:spLocks noChangeArrowheads="1"/>
          </p:cNvSpPr>
          <p:nvPr/>
        </p:nvSpPr>
        <p:spPr bwMode="auto">
          <a:xfrm>
            <a:off x="1830388" y="3348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3060" name="Text Box 82"/>
          <p:cNvSpPr txBox="1">
            <a:spLocks noChangeArrowheads="1"/>
          </p:cNvSpPr>
          <p:nvPr/>
        </p:nvSpPr>
        <p:spPr bwMode="auto">
          <a:xfrm>
            <a:off x="2219325" y="334327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3061" name="Text Box 83"/>
          <p:cNvSpPr txBox="1">
            <a:spLocks noChangeArrowheads="1"/>
          </p:cNvSpPr>
          <p:nvPr/>
        </p:nvSpPr>
        <p:spPr bwMode="auto">
          <a:xfrm>
            <a:off x="179388" y="2954338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a</a:t>
            </a:r>
          </a:p>
        </p:txBody>
      </p:sp>
      <p:sp>
        <p:nvSpPr>
          <p:cNvPr id="43062" name="Text Box 84"/>
          <p:cNvSpPr txBox="1">
            <a:spLocks noChangeArrowheads="1"/>
          </p:cNvSpPr>
          <p:nvPr/>
        </p:nvSpPr>
        <p:spPr bwMode="auto">
          <a:xfrm>
            <a:off x="611188" y="2954338"/>
            <a:ext cx="442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b</a:t>
            </a:r>
          </a:p>
        </p:txBody>
      </p:sp>
      <p:sp>
        <p:nvSpPr>
          <p:cNvPr id="43063" name="Text Box 85"/>
          <p:cNvSpPr txBox="1">
            <a:spLocks noChangeArrowheads="1"/>
          </p:cNvSpPr>
          <p:nvPr/>
        </p:nvSpPr>
        <p:spPr bwMode="auto">
          <a:xfrm>
            <a:off x="1038225" y="2949575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c</a:t>
            </a:r>
          </a:p>
        </p:txBody>
      </p:sp>
      <p:sp>
        <p:nvSpPr>
          <p:cNvPr id="43064" name="Text Box 86"/>
          <p:cNvSpPr txBox="1">
            <a:spLocks noChangeArrowheads="1"/>
          </p:cNvSpPr>
          <p:nvPr/>
        </p:nvSpPr>
        <p:spPr bwMode="auto">
          <a:xfrm>
            <a:off x="1825625" y="2925763"/>
            <a:ext cx="442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d</a:t>
            </a:r>
          </a:p>
        </p:txBody>
      </p:sp>
      <p:sp>
        <p:nvSpPr>
          <p:cNvPr id="43065" name="Text Box 87"/>
          <p:cNvSpPr txBox="1">
            <a:spLocks noChangeArrowheads="1"/>
          </p:cNvSpPr>
          <p:nvPr/>
        </p:nvSpPr>
        <p:spPr bwMode="auto">
          <a:xfrm>
            <a:off x="2214563" y="2916238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e</a:t>
            </a:r>
          </a:p>
        </p:txBody>
      </p:sp>
      <p:sp>
        <p:nvSpPr>
          <p:cNvPr id="43066" name="Line 90"/>
          <p:cNvSpPr>
            <a:spLocks noChangeShapeType="1"/>
          </p:cNvSpPr>
          <p:nvPr/>
        </p:nvSpPr>
        <p:spPr bwMode="auto">
          <a:xfrm>
            <a:off x="468313" y="35448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67" name="Line 91"/>
          <p:cNvSpPr>
            <a:spLocks noChangeShapeType="1"/>
          </p:cNvSpPr>
          <p:nvPr/>
        </p:nvSpPr>
        <p:spPr bwMode="auto">
          <a:xfrm>
            <a:off x="909638" y="35448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68" name="Line 92"/>
          <p:cNvSpPr>
            <a:spLocks noChangeShapeType="1"/>
          </p:cNvSpPr>
          <p:nvPr/>
        </p:nvSpPr>
        <p:spPr bwMode="auto">
          <a:xfrm>
            <a:off x="1327150" y="35448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69" name="Line 93"/>
          <p:cNvSpPr>
            <a:spLocks noChangeShapeType="1"/>
          </p:cNvSpPr>
          <p:nvPr/>
        </p:nvSpPr>
        <p:spPr bwMode="auto">
          <a:xfrm>
            <a:off x="1754188" y="354012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0" name="Line 94"/>
          <p:cNvSpPr>
            <a:spLocks noChangeShapeType="1"/>
          </p:cNvSpPr>
          <p:nvPr/>
        </p:nvSpPr>
        <p:spPr bwMode="auto">
          <a:xfrm>
            <a:off x="2128838" y="3535363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1" name="Line 95"/>
          <p:cNvSpPr>
            <a:spLocks noChangeShapeType="1"/>
          </p:cNvSpPr>
          <p:nvPr/>
        </p:nvSpPr>
        <p:spPr bwMode="auto">
          <a:xfrm rot="-5400000">
            <a:off x="270669" y="33567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2" name="Line 96"/>
          <p:cNvSpPr>
            <a:spLocks noChangeShapeType="1"/>
          </p:cNvSpPr>
          <p:nvPr/>
        </p:nvSpPr>
        <p:spPr bwMode="auto">
          <a:xfrm rot="-5400000">
            <a:off x="711994" y="33567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3" name="Line 97"/>
          <p:cNvSpPr>
            <a:spLocks noChangeShapeType="1"/>
          </p:cNvSpPr>
          <p:nvPr/>
        </p:nvSpPr>
        <p:spPr bwMode="auto">
          <a:xfrm rot="-5400000">
            <a:off x="1143793" y="335200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4" name="Line 98"/>
          <p:cNvSpPr>
            <a:spLocks noChangeShapeType="1"/>
          </p:cNvSpPr>
          <p:nvPr/>
        </p:nvSpPr>
        <p:spPr bwMode="auto">
          <a:xfrm rot="-5400000">
            <a:off x="1931193" y="3323432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5" name="Line 99"/>
          <p:cNvSpPr>
            <a:spLocks noChangeShapeType="1"/>
          </p:cNvSpPr>
          <p:nvPr/>
        </p:nvSpPr>
        <p:spPr bwMode="auto">
          <a:xfrm rot="-5400000">
            <a:off x="2315368" y="3323432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76" name="Freeform 106"/>
          <p:cNvSpPr>
            <a:spLocks/>
          </p:cNvSpPr>
          <p:nvPr/>
        </p:nvSpPr>
        <p:spPr bwMode="auto">
          <a:xfrm>
            <a:off x="368300" y="2867025"/>
            <a:ext cx="382588" cy="103188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3077" name="Freeform 107"/>
          <p:cNvSpPr>
            <a:spLocks/>
          </p:cNvSpPr>
          <p:nvPr/>
        </p:nvSpPr>
        <p:spPr bwMode="auto">
          <a:xfrm>
            <a:off x="827088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3078" name="Freeform 108"/>
          <p:cNvSpPr>
            <a:spLocks/>
          </p:cNvSpPr>
          <p:nvPr/>
        </p:nvSpPr>
        <p:spPr bwMode="auto">
          <a:xfrm>
            <a:off x="1979613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3079" name="Text Box 109"/>
          <p:cNvSpPr txBox="1">
            <a:spLocks noChangeArrowheads="1"/>
          </p:cNvSpPr>
          <p:nvPr/>
        </p:nvSpPr>
        <p:spPr bwMode="auto">
          <a:xfrm>
            <a:off x="3775075" y="80962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3080" name="Text Box 110"/>
          <p:cNvSpPr txBox="1">
            <a:spLocks noChangeArrowheads="1"/>
          </p:cNvSpPr>
          <p:nvPr/>
        </p:nvSpPr>
        <p:spPr bwMode="auto">
          <a:xfrm>
            <a:off x="4441825" y="830263"/>
            <a:ext cx="277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</a:t>
            </a:r>
          </a:p>
        </p:txBody>
      </p:sp>
      <p:sp>
        <p:nvSpPr>
          <p:cNvPr id="43081" name="Text Box 111"/>
          <p:cNvSpPr txBox="1">
            <a:spLocks noChangeArrowheads="1"/>
          </p:cNvSpPr>
          <p:nvPr/>
        </p:nvSpPr>
        <p:spPr bwMode="auto">
          <a:xfrm>
            <a:off x="5940425" y="80327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3082" name="Text Box 112"/>
          <p:cNvSpPr txBox="1">
            <a:spLocks noChangeArrowheads="1"/>
          </p:cNvSpPr>
          <p:nvPr/>
        </p:nvSpPr>
        <p:spPr bwMode="auto">
          <a:xfrm>
            <a:off x="7092950" y="836613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e</a:t>
            </a:r>
          </a:p>
        </p:txBody>
      </p:sp>
      <p:sp>
        <p:nvSpPr>
          <p:cNvPr id="43083" name="Text Box 113"/>
          <p:cNvSpPr txBox="1">
            <a:spLocks noChangeArrowheads="1"/>
          </p:cNvSpPr>
          <p:nvPr/>
        </p:nvSpPr>
        <p:spPr bwMode="auto">
          <a:xfrm>
            <a:off x="5210175" y="82232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3084" name="Text Box 116"/>
          <p:cNvSpPr txBox="1">
            <a:spLocks noChangeArrowheads="1"/>
          </p:cNvSpPr>
          <p:nvPr/>
        </p:nvSpPr>
        <p:spPr bwMode="auto">
          <a:xfrm>
            <a:off x="3779838" y="5445125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3085" name="Text Box 117"/>
          <p:cNvSpPr txBox="1">
            <a:spLocks noChangeArrowheads="1"/>
          </p:cNvSpPr>
          <p:nvPr/>
        </p:nvSpPr>
        <p:spPr bwMode="auto">
          <a:xfrm>
            <a:off x="4427538" y="4797425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</a:t>
            </a:r>
          </a:p>
        </p:txBody>
      </p:sp>
      <p:sp>
        <p:nvSpPr>
          <p:cNvPr id="43086" name="Text Box 118"/>
          <p:cNvSpPr txBox="1">
            <a:spLocks noChangeArrowheads="1"/>
          </p:cNvSpPr>
          <p:nvPr/>
        </p:nvSpPr>
        <p:spPr bwMode="auto">
          <a:xfrm>
            <a:off x="5219700" y="393382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3087" name="Text Box 119"/>
          <p:cNvSpPr txBox="1">
            <a:spLocks noChangeArrowheads="1"/>
          </p:cNvSpPr>
          <p:nvPr/>
        </p:nvSpPr>
        <p:spPr bwMode="auto">
          <a:xfrm>
            <a:off x="5940425" y="3213100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3088" name="Text Box 120"/>
          <p:cNvSpPr txBox="1">
            <a:spLocks noChangeArrowheads="1"/>
          </p:cNvSpPr>
          <p:nvPr/>
        </p:nvSpPr>
        <p:spPr bwMode="auto">
          <a:xfrm>
            <a:off x="7092950" y="2133600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e</a:t>
            </a:r>
          </a:p>
        </p:txBody>
      </p:sp>
      <p:sp>
        <p:nvSpPr>
          <p:cNvPr id="5241" name="Line 121"/>
          <p:cNvSpPr>
            <a:spLocks noChangeShapeType="1"/>
          </p:cNvSpPr>
          <p:nvPr/>
        </p:nvSpPr>
        <p:spPr bwMode="auto">
          <a:xfrm flipV="1">
            <a:off x="4572000" y="1484313"/>
            <a:ext cx="0" cy="1584325"/>
          </a:xfrm>
          <a:prstGeom prst="line">
            <a:avLst/>
          </a:prstGeom>
          <a:noFill/>
          <a:ln w="12700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2" name="Line 122"/>
          <p:cNvSpPr>
            <a:spLocks noChangeShapeType="1"/>
          </p:cNvSpPr>
          <p:nvPr/>
        </p:nvSpPr>
        <p:spPr bwMode="auto">
          <a:xfrm flipH="1">
            <a:off x="3535363" y="3189288"/>
            <a:ext cx="936625" cy="0"/>
          </a:xfrm>
          <a:prstGeom prst="line">
            <a:avLst/>
          </a:prstGeom>
          <a:noFill/>
          <a:ln w="12700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3" name="Text Box 123"/>
          <p:cNvSpPr txBox="1">
            <a:spLocks noChangeArrowheads="1"/>
          </p:cNvSpPr>
          <p:nvPr/>
        </p:nvSpPr>
        <p:spPr bwMode="auto">
          <a:xfrm>
            <a:off x="3132138" y="6021388"/>
            <a:ext cx="5191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diagonal peak →  cross peak → diagonal peak</a:t>
            </a:r>
          </a:p>
        </p:txBody>
      </p:sp>
      <p:sp>
        <p:nvSpPr>
          <p:cNvPr id="43092" name="Text Box 124"/>
          <p:cNvSpPr txBox="1">
            <a:spLocks noChangeArrowheads="1"/>
          </p:cNvSpPr>
          <p:nvPr/>
        </p:nvSpPr>
        <p:spPr bwMode="auto">
          <a:xfrm>
            <a:off x="250825" y="260350"/>
            <a:ext cx="4710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solidFill>
                  <a:srgbClr val="990000"/>
                </a:solidFill>
              </a:rPr>
              <a:t>COSY spectrum and its Interpretation</a:t>
            </a:r>
          </a:p>
        </p:txBody>
      </p:sp>
      <p:sp>
        <p:nvSpPr>
          <p:cNvPr id="43093" name="Text Box 125"/>
          <p:cNvSpPr txBox="1">
            <a:spLocks noChangeArrowheads="1"/>
          </p:cNvSpPr>
          <p:nvPr/>
        </p:nvSpPr>
        <p:spPr bwMode="auto">
          <a:xfrm>
            <a:off x="2971800" y="5207000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3094" name="Text Box 126"/>
          <p:cNvSpPr txBox="1">
            <a:spLocks noChangeArrowheads="1"/>
          </p:cNvSpPr>
          <p:nvPr/>
        </p:nvSpPr>
        <p:spPr bwMode="auto">
          <a:xfrm>
            <a:off x="2976563" y="4570413"/>
            <a:ext cx="277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</a:t>
            </a:r>
          </a:p>
        </p:txBody>
      </p:sp>
      <p:sp>
        <p:nvSpPr>
          <p:cNvPr id="43095" name="Text Box 127"/>
          <p:cNvSpPr txBox="1">
            <a:spLocks noChangeArrowheads="1"/>
          </p:cNvSpPr>
          <p:nvPr/>
        </p:nvSpPr>
        <p:spPr bwMode="auto">
          <a:xfrm>
            <a:off x="2963863" y="3756025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3096" name="Text Box 128"/>
          <p:cNvSpPr txBox="1">
            <a:spLocks noChangeArrowheads="1"/>
          </p:cNvSpPr>
          <p:nvPr/>
        </p:nvSpPr>
        <p:spPr bwMode="auto">
          <a:xfrm>
            <a:off x="2932113" y="2997200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3097" name="Text Box 129"/>
          <p:cNvSpPr txBox="1">
            <a:spLocks noChangeArrowheads="1"/>
          </p:cNvSpPr>
          <p:nvPr/>
        </p:nvSpPr>
        <p:spPr bwMode="auto">
          <a:xfrm>
            <a:off x="2986088" y="1866900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e</a:t>
            </a:r>
          </a:p>
        </p:txBody>
      </p:sp>
      <p:sp>
        <p:nvSpPr>
          <p:cNvPr id="5250" name="Text Box 130"/>
          <p:cNvSpPr txBox="1">
            <a:spLocks noChangeArrowheads="1"/>
          </p:cNvSpPr>
          <p:nvPr/>
        </p:nvSpPr>
        <p:spPr bwMode="auto">
          <a:xfrm>
            <a:off x="4500563" y="2781300"/>
            <a:ext cx="722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/>
              <a:t>H</a:t>
            </a:r>
            <a:r>
              <a:rPr lang="en-US" altLang="ko-KR" sz="1400" b="1" baseline="-25000"/>
              <a:t>b</a:t>
            </a:r>
            <a:r>
              <a:rPr lang="en-US" altLang="ko-KR" sz="1400" b="1"/>
              <a:t> / H</a:t>
            </a:r>
            <a:r>
              <a:rPr lang="en-US" altLang="ko-KR" sz="1400" b="1" baseline="-250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" grpId="0" animBg="1"/>
      <p:bldP spid="5189" grpId="0" animBg="1"/>
      <p:bldP spid="5190" grpId="0" animBg="1"/>
      <p:bldP spid="5193" grpId="0" animBg="1"/>
      <p:bldP spid="5194" grpId="0" animBg="1"/>
      <p:bldP spid="5195" grpId="0" animBg="1"/>
      <p:bldP spid="5241" grpId="0" animBg="1"/>
      <p:bldP spid="5242" grpId="0" animBg="1"/>
      <p:bldP spid="525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563938" y="1484313"/>
            <a:ext cx="4248150" cy="4248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 flipV="1">
            <a:off x="3563938" y="1484313"/>
            <a:ext cx="4248150" cy="424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3563938" y="1339850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4762500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4833938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528796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5391150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7204075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724376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6019800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6059488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6091238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6130925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3883025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392271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 rot="-5400000">
            <a:off x="1295400" y="3608388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3867150" y="5303838"/>
            <a:ext cx="144463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4356100" y="4797425"/>
            <a:ext cx="144463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5297488" y="3833813"/>
            <a:ext cx="144462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6018213" y="3114675"/>
            <a:ext cx="144462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7227888" y="1922463"/>
            <a:ext cx="144462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55" name="Line 23"/>
          <p:cNvSpPr>
            <a:spLocks noChangeShapeType="1"/>
          </p:cNvSpPr>
          <p:nvPr/>
        </p:nvSpPr>
        <p:spPr bwMode="auto">
          <a:xfrm flipH="1">
            <a:off x="3208338" y="20732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6" name="Line 24"/>
          <p:cNvSpPr>
            <a:spLocks noChangeShapeType="1"/>
          </p:cNvSpPr>
          <p:nvPr/>
        </p:nvSpPr>
        <p:spPr bwMode="auto">
          <a:xfrm flipH="1">
            <a:off x="3208338" y="20415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7" name="Line 25"/>
          <p:cNvSpPr>
            <a:spLocks noChangeShapeType="1"/>
          </p:cNvSpPr>
          <p:nvPr/>
        </p:nvSpPr>
        <p:spPr bwMode="auto">
          <a:xfrm flipH="1">
            <a:off x="3184525" y="38735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8" name="Line 26"/>
          <p:cNvSpPr>
            <a:spLocks noChangeShapeType="1"/>
          </p:cNvSpPr>
          <p:nvPr/>
        </p:nvSpPr>
        <p:spPr bwMode="auto">
          <a:xfrm flipH="1">
            <a:off x="3184525" y="39751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9" name="Line 27"/>
          <p:cNvSpPr>
            <a:spLocks noChangeShapeType="1"/>
          </p:cNvSpPr>
          <p:nvPr/>
        </p:nvSpPr>
        <p:spPr bwMode="auto">
          <a:xfrm flipH="1">
            <a:off x="3194050" y="48609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0" name="Line 28"/>
          <p:cNvSpPr>
            <a:spLocks noChangeShapeType="1"/>
          </p:cNvSpPr>
          <p:nvPr/>
        </p:nvSpPr>
        <p:spPr bwMode="auto">
          <a:xfrm flipH="1">
            <a:off x="3194050" y="49323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29"/>
          <p:cNvSpPr>
            <a:spLocks noChangeShapeType="1"/>
          </p:cNvSpPr>
          <p:nvPr/>
        </p:nvSpPr>
        <p:spPr bwMode="auto">
          <a:xfrm flipH="1">
            <a:off x="3206750" y="31242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2" name="Line 30"/>
          <p:cNvSpPr>
            <a:spLocks noChangeShapeType="1"/>
          </p:cNvSpPr>
          <p:nvPr/>
        </p:nvSpPr>
        <p:spPr bwMode="auto">
          <a:xfrm flipH="1">
            <a:off x="3206750" y="31670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3" name="Line 31"/>
          <p:cNvSpPr>
            <a:spLocks noChangeShapeType="1"/>
          </p:cNvSpPr>
          <p:nvPr/>
        </p:nvSpPr>
        <p:spPr bwMode="auto">
          <a:xfrm flipH="1">
            <a:off x="3211513" y="32051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4" name="Line 32"/>
          <p:cNvSpPr>
            <a:spLocks noChangeShapeType="1"/>
          </p:cNvSpPr>
          <p:nvPr/>
        </p:nvSpPr>
        <p:spPr bwMode="auto">
          <a:xfrm flipH="1">
            <a:off x="3211513" y="32448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Line 33"/>
          <p:cNvSpPr>
            <a:spLocks noChangeShapeType="1"/>
          </p:cNvSpPr>
          <p:nvPr/>
        </p:nvSpPr>
        <p:spPr bwMode="auto">
          <a:xfrm flipH="1">
            <a:off x="3203575" y="53736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6" name="Line 34"/>
          <p:cNvSpPr>
            <a:spLocks noChangeShapeType="1"/>
          </p:cNvSpPr>
          <p:nvPr/>
        </p:nvSpPr>
        <p:spPr bwMode="auto">
          <a:xfrm flipH="1">
            <a:off x="3203575" y="54356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3" name="Line 35"/>
          <p:cNvSpPr>
            <a:spLocks noChangeShapeType="1"/>
          </p:cNvSpPr>
          <p:nvPr/>
        </p:nvSpPr>
        <p:spPr bwMode="auto">
          <a:xfrm flipH="1" flipV="1">
            <a:off x="3924300" y="3284538"/>
            <a:ext cx="7938" cy="198755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3841750" y="31162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6011863" y="3832225"/>
            <a:ext cx="144462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6084888" y="5300663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4368800" y="1900238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5292725" y="31162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073" name="Rectangle 41"/>
          <p:cNvSpPr>
            <a:spLocks noChangeArrowheads="1"/>
          </p:cNvSpPr>
          <p:nvPr/>
        </p:nvSpPr>
        <p:spPr bwMode="auto">
          <a:xfrm>
            <a:off x="7229475" y="4781550"/>
            <a:ext cx="144463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8171" name="Line 43"/>
          <p:cNvSpPr>
            <a:spLocks noChangeShapeType="1"/>
          </p:cNvSpPr>
          <p:nvPr/>
        </p:nvSpPr>
        <p:spPr bwMode="auto">
          <a:xfrm>
            <a:off x="6084888" y="3284538"/>
            <a:ext cx="0" cy="5048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72" name="Line 44"/>
          <p:cNvSpPr>
            <a:spLocks noChangeShapeType="1"/>
          </p:cNvSpPr>
          <p:nvPr/>
        </p:nvSpPr>
        <p:spPr bwMode="auto">
          <a:xfrm flipV="1">
            <a:off x="4060825" y="3194050"/>
            <a:ext cx="1906588" cy="1588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73" name="Line 45"/>
          <p:cNvSpPr>
            <a:spLocks noChangeShapeType="1"/>
          </p:cNvSpPr>
          <p:nvPr/>
        </p:nvSpPr>
        <p:spPr bwMode="auto">
          <a:xfrm>
            <a:off x="7291388" y="2108200"/>
            <a:ext cx="0" cy="22320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74" name="Line 46"/>
          <p:cNvSpPr>
            <a:spLocks noChangeShapeType="1"/>
          </p:cNvSpPr>
          <p:nvPr/>
        </p:nvSpPr>
        <p:spPr bwMode="auto">
          <a:xfrm flipH="1">
            <a:off x="4572000" y="4859338"/>
            <a:ext cx="2584450" cy="95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78" name="Text Box 47"/>
          <p:cNvSpPr txBox="1">
            <a:spLocks noChangeArrowheads="1"/>
          </p:cNvSpPr>
          <p:nvPr/>
        </p:nvSpPr>
        <p:spPr bwMode="auto">
          <a:xfrm>
            <a:off x="158750" y="33766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4079" name="Text Box 48"/>
          <p:cNvSpPr txBox="1">
            <a:spLocks noChangeArrowheads="1"/>
          </p:cNvSpPr>
          <p:nvPr/>
        </p:nvSpPr>
        <p:spPr bwMode="auto">
          <a:xfrm>
            <a:off x="606425" y="33670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4080" name="Text Box 49"/>
          <p:cNvSpPr txBox="1">
            <a:spLocks noChangeArrowheads="1"/>
          </p:cNvSpPr>
          <p:nvPr/>
        </p:nvSpPr>
        <p:spPr bwMode="auto">
          <a:xfrm>
            <a:off x="1038225" y="33575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4081" name="Text Box 50"/>
          <p:cNvSpPr txBox="1">
            <a:spLocks noChangeArrowheads="1"/>
          </p:cNvSpPr>
          <p:nvPr/>
        </p:nvSpPr>
        <p:spPr bwMode="auto">
          <a:xfrm>
            <a:off x="1450975" y="33575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4082" name="Text Box 51"/>
          <p:cNvSpPr txBox="1">
            <a:spLocks noChangeArrowheads="1"/>
          </p:cNvSpPr>
          <p:nvPr/>
        </p:nvSpPr>
        <p:spPr bwMode="auto">
          <a:xfrm>
            <a:off x="1830388" y="3348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4083" name="Text Box 52"/>
          <p:cNvSpPr txBox="1">
            <a:spLocks noChangeArrowheads="1"/>
          </p:cNvSpPr>
          <p:nvPr/>
        </p:nvSpPr>
        <p:spPr bwMode="auto">
          <a:xfrm>
            <a:off x="2219325" y="334327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4084" name="Text Box 53"/>
          <p:cNvSpPr txBox="1">
            <a:spLocks noChangeArrowheads="1"/>
          </p:cNvSpPr>
          <p:nvPr/>
        </p:nvSpPr>
        <p:spPr bwMode="auto">
          <a:xfrm>
            <a:off x="179388" y="2954338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a</a:t>
            </a:r>
          </a:p>
        </p:txBody>
      </p:sp>
      <p:sp>
        <p:nvSpPr>
          <p:cNvPr id="44085" name="Text Box 54"/>
          <p:cNvSpPr txBox="1">
            <a:spLocks noChangeArrowheads="1"/>
          </p:cNvSpPr>
          <p:nvPr/>
        </p:nvSpPr>
        <p:spPr bwMode="auto">
          <a:xfrm>
            <a:off x="611188" y="2954338"/>
            <a:ext cx="442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b</a:t>
            </a:r>
          </a:p>
        </p:txBody>
      </p:sp>
      <p:sp>
        <p:nvSpPr>
          <p:cNvPr id="44086" name="Text Box 55"/>
          <p:cNvSpPr txBox="1">
            <a:spLocks noChangeArrowheads="1"/>
          </p:cNvSpPr>
          <p:nvPr/>
        </p:nvSpPr>
        <p:spPr bwMode="auto">
          <a:xfrm>
            <a:off x="1038225" y="2949575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c</a:t>
            </a:r>
          </a:p>
        </p:txBody>
      </p:sp>
      <p:sp>
        <p:nvSpPr>
          <p:cNvPr id="44087" name="Text Box 56"/>
          <p:cNvSpPr txBox="1">
            <a:spLocks noChangeArrowheads="1"/>
          </p:cNvSpPr>
          <p:nvPr/>
        </p:nvSpPr>
        <p:spPr bwMode="auto">
          <a:xfrm>
            <a:off x="1825625" y="2925763"/>
            <a:ext cx="442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d</a:t>
            </a:r>
          </a:p>
        </p:txBody>
      </p:sp>
      <p:sp>
        <p:nvSpPr>
          <p:cNvPr id="44088" name="Text Box 57"/>
          <p:cNvSpPr txBox="1">
            <a:spLocks noChangeArrowheads="1"/>
          </p:cNvSpPr>
          <p:nvPr/>
        </p:nvSpPr>
        <p:spPr bwMode="auto">
          <a:xfrm>
            <a:off x="2214563" y="2916238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f</a:t>
            </a:r>
          </a:p>
        </p:txBody>
      </p:sp>
      <p:sp>
        <p:nvSpPr>
          <p:cNvPr id="44089" name="Line 58"/>
          <p:cNvSpPr>
            <a:spLocks noChangeShapeType="1"/>
          </p:cNvSpPr>
          <p:nvPr/>
        </p:nvSpPr>
        <p:spPr bwMode="auto">
          <a:xfrm>
            <a:off x="468313" y="35448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0" name="Line 59"/>
          <p:cNvSpPr>
            <a:spLocks noChangeShapeType="1"/>
          </p:cNvSpPr>
          <p:nvPr/>
        </p:nvSpPr>
        <p:spPr bwMode="auto">
          <a:xfrm>
            <a:off x="909638" y="35448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1" name="Line 60"/>
          <p:cNvSpPr>
            <a:spLocks noChangeShapeType="1"/>
          </p:cNvSpPr>
          <p:nvPr/>
        </p:nvSpPr>
        <p:spPr bwMode="auto">
          <a:xfrm>
            <a:off x="1327150" y="35448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2" name="Line 61"/>
          <p:cNvSpPr>
            <a:spLocks noChangeShapeType="1"/>
          </p:cNvSpPr>
          <p:nvPr/>
        </p:nvSpPr>
        <p:spPr bwMode="auto">
          <a:xfrm>
            <a:off x="1754188" y="354012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3" name="Line 62"/>
          <p:cNvSpPr>
            <a:spLocks noChangeShapeType="1"/>
          </p:cNvSpPr>
          <p:nvPr/>
        </p:nvSpPr>
        <p:spPr bwMode="auto">
          <a:xfrm>
            <a:off x="2128838" y="3535363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4" name="Line 63"/>
          <p:cNvSpPr>
            <a:spLocks noChangeShapeType="1"/>
          </p:cNvSpPr>
          <p:nvPr/>
        </p:nvSpPr>
        <p:spPr bwMode="auto">
          <a:xfrm rot="-5400000">
            <a:off x="270669" y="33567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5" name="Line 64"/>
          <p:cNvSpPr>
            <a:spLocks noChangeShapeType="1"/>
          </p:cNvSpPr>
          <p:nvPr/>
        </p:nvSpPr>
        <p:spPr bwMode="auto">
          <a:xfrm rot="-5400000">
            <a:off x="711994" y="33567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6" name="Line 65"/>
          <p:cNvSpPr>
            <a:spLocks noChangeShapeType="1"/>
          </p:cNvSpPr>
          <p:nvPr/>
        </p:nvSpPr>
        <p:spPr bwMode="auto">
          <a:xfrm rot="-5400000">
            <a:off x="1143793" y="335200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7" name="Line 66"/>
          <p:cNvSpPr>
            <a:spLocks noChangeShapeType="1"/>
          </p:cNvSpPr>
          <p:nvPr/>
        </p:nvSpPr>
        <p:spPr bwMode="auto">
          <a:xfrm rot="-5400000">
            <a:off x="1931193" y="3323432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8" name="Line 67"/>
          <p:cNvSpPr>
            <a:spLocks noChangeShapeType="1"/>
          </p:cNvSpPr>
          <p:nvPr/>
        </p:nvSpPr>
        <p:spPr bwMode="auto">
          <a:xfrm rot="-5400000">
            <a:off x="2315368" y="3323432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99" name="Freeform 68"/>
          <p:cNvSpPr>
            <a:spLocks/>
          </p:cNvSpPr>
          <p:nvPr/>
        </p:nvSpPr>
        <p:spPr bwMode="auto">
          <a:xfrm>
            <a:off x="368300" y="2867025"/>
            <a:ext cx="382588" cy="103188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100" name="Freeform 69"/>
          <p:cNvSpPr>
            <a:spLocks/>
          </p:cNvSpPr>
          <p:nvPr/>
        </p:nvSpPr>
        <p:spPr bwMode="auto">
          <a:xfrm>
            <a:off x="827088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101" name="Freeform 70"/>
          <p:cNvSpPr>
            <a:spLocks/>
          </p:cNvSpPr>
          <p:nvPr/>
        </p:nvSpPr>
        <p:spPr bwMode="auto">
          <a:xfrm>
            <a:off x="1979613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102" name="Text Box 71"/>
          <p:cNvSpPr txBox="1">
            <a:spLocks noChangeArrowheads="1"/>
          </p:cNvSpPr>
          <p:nvPr/>
        </p:nvSpPr>
        <p:spPr bwMode="auto">
          <a:xfrm>
            <a:off x="3775075" y="80962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4103" name="Text Box 72"/>
          <p:cNvSpPr txBox="1">
            <a:spLocks noChangeArrowheads="1"/>
          </p:cNvSpPr>
          <p:nvPr/>
        </p:nvSpPr>
        <p:spPr bwMode="auto">
          <a:xfrm>
            <a:off x="5929313" y="81915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</a:t>
            </a:r>
          </a:p>
        </p:txBody>
      </p:sp>
      <p:sp>
        <p:nvSpPr>
          <p:cNvPr id="44104" name="Text Box 73"/>
          <p:cNvSpPr txBox="1">
            <a:spLocks noChangeArrowheads="1"/>
          </p:cNvSpPr>
          <p:nvPr/>
        </p:nvSpPr>
        <p:spPr bwMode="auto">
          <a:xfrm>
            <a:off x="5216525" y="80327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4105" name="Text Box 74"/>
          <p:cNvSpPr txBox="1">
            <a:spLocks noChangeArrowheads="1"/>
          </p:cNvSpPr>
          <p:nvPr/>
        </p:nvSpPr>
        <p:spPr bwMode="auto">
          <a:xfrm>
            <a:off x="7164388" y="836613"/>
            <a:ext cx="234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f</a:t>
            </a:r>
          </a:p>
        </p:txBody>
      </p:sp>
      <p:sp>
        <p:nvSpPr>
          <p:cNvPr id="44106" name="Text Box 75"/>
          <p:cNvSpPr txBox="1">
            <a:spLocks noChangeArrowheads="1"/>
          </p:cNvSpPr>
          <p:nvPr/>
        </p:nvSpPr>
        <p:spPr bwMode="auto">
          <a:xfrm>
            <a:off x="4681538" y="811213"/>
            <a:ext cx="277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4107" name="Text Box 76"/>
          <p:cNvSpPr txBox="1">
            <a:spLocks noChangeArrowheads="1"/>
          </p:cNvSpPr>
          <p:nvPr/>
        </p:nvSpPr>
        <p:spPr bwMode="auto">
          <a:xfrm>
            <a:off x="3779838" y="5445125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4108" name="Text Box 77"/>
          <p:cNvSpPr txBox="1">
            <a:spLocks noChangeArrowheads="1"/>
          </p:cNvSpPr>
          <p:nvPr/>
        </p:nvSpPr>
        <p:spPr bwMode="auto">
          <a:xfrm>
            <a:off x="6156325" y="3141663"/>
            <a:ext cx="277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</a:t>
            </a:r>
          </a:p>
        </p:txBody>
      </p:sp>
      <p:sp>
        <p:nvSpPr>
          <p:cNvPr id="44109" name="Text Box 78"/>
          <p:cNvSpPr txBox="1">
            <a:spLocks noChangeArrowheads="1"/>
          </p:cNvSpPr>
          <p:nvPr/>
        </p:nvSpPr>
        <p:spPr bwMode="auto">
          <a:xfrm>
            <a:off x="4284663" y="4941888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/>
              <a:t>e</a:t>
            </a:r>
          </a:p>
        </p:txBody>
      </p:sp>
      <p:sp>
        <p:nvSpPr>
          <p:cNvPr id="44110" name="Text Box 79"/>
          <p:cNvSpPr txBox="1">
            <a:spLocks noChangeArrowheads="1"/>
          </p:cNvSpPr>
          <p:nvPr/>
        </p:nvSpPr>
        <p:spPr bwMode="auto">
          <a:xfrm>
            <a:off x="5219700" y="4005263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4111" name="Text Box 80"/>
          <p:cNvSpPr txBox="1">
            <a:spLocks noChangeArrowheads="1"/>
          </p:cNvSpPr>
          <p:nvPr/>
        </p:nvSpPr>
        <p:spPr bwMode="auto">
          <a:xfrm>
            <a:off x="7092950" y="2133600"/>
            <a:ext cx="234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f</a:t>
            </a:r>
          </a:p>
        </p:txBody>
      </p:sp>
      <p:sp>
        <p:nvSpPr>
          <p:cNvPr id="48211" name="Line 83"/>
          <p:cNvSpPr>
            <a:spLocks noChangeShapeType="1"/>
          </p:cNvSpPr>
          <p:nvPr/>
        </p:nvSpPr>
        <p:spPr bwMode="auto">
          <a:xfrm rot="5400000">
            <a:off x="5761038" y="3652837"/>
            <a:ext cx="0" cy="5048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113" name="Text Box 84"/>
          <p:cNvSpPr txBox="1">
            <a:spLocks noChangeArrowheads="1"/>
          </p:cNvSpPr>
          <p:nvPr/>
        </p:nvSpPr>
        <p:spPr bwMode="auto">
          <a:xfrm>
            <a:off x="5065713" y="3006725"/>
            <a:ext cx="58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accent2"/>
                </a:solidFill>
              </a:rPr>
              <a:t>(   )</a:t>
            </a:r>
          </a:p>
        </p:txBody>
      </p:sp>
      <p:sp>
        <p:nvSpPr>
          <p:cNvPr id="48213" name="Text Box 85"/>
          <p:cNvSpPr txBox="1">
            <a:spLocks noChangeArrowheads="1"/>
          </p:cNvSpPr>
          <p:nvPr/>
        </p:nvSpPr>
        <p:spPr bwMode="auto">
          <a:xfrm>
            <a:off x="3563938" y="6237288"/>
            <a:ext cx="406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diagonal peak →  cross peak → diagonal peak</a:t>
            </a:r>
          </a:p>
        </p:txBody>
      </p:sp>
      <p:sp>
        <p:nvSpPr>
          <p:cNvPr id="44115" name="Rectangle 86"/>
          <p:cNvSpPr>
            <a:spLocks noChangeArrowheads="1"/>
          </p:cNvSpPr>
          <p:nvPr/>
        </p:nvSpPr>
        <p:spPr bwMode="auto">
          <a:xfrm>
            <a:off x="7240588" y="4445000"/>
            <a:ext cx="144462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116" name="Rectangle 87"/>
          <p:cNvSpPr>
            <a:spLocks noChangeArrowheads="1"/>
          </p:cNvSpPr>
          <p:nvPr/>
        </p:nvSpPr>
        <p:spPr bwMode="auto">
          <a:xfrm>
            <a:off x="4729163" y="1911350"/>
            <a:ext cx="144462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117" name="Line 88"/>
          <p:cNvSpPr>
            <a:spLocks noChangeShapeType="1"/>
          </p:cNvSpPr>
          <p:nvPr/>
        </p:nvSpPr>
        <p:spPr bwMode="auto">
          <a:xfrm rot="-5400000">
            <a:off x="1929606" y="373935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18" name="Text Box 89"/>
          <p:cNvSpPr txBox="1">
            <a:spLocks noChangeArrowheads="1"/>
          </p:cNvSpPr>
          <p:nvPr/>
        </p:nvSpPr>
        <p:spPr bwMode="auto">
          <a:xfrm>
            <a:off x="1830388" y="3805238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e</a:t>
            </a:r>
          </a:p>
        </p:txBody>
      </p:sp>
      <p:sp>
        <p:nvSpPr>
          <p:cNvPr id="44119" name="Text Box 90"/>
          <p:cNvSpPr txBox="1">
            <a:spLocks noChangeArrowheads="1"/>
          </p:cNvSpPr>
          <p:nvPr/>
        </p:nvSpPr>
        <p:spPr bwMode="auto">
          <a:xfrm>
            <a:off x="250825" y="260350"/>
            <a:ext cx="4710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solidFill>
                  <a:srgbClr val="990000"/>
                </a:solidFill>
              </a:rPr>
              <a:t>COSY spectrum and its Interpretation</a:t>
            </a:r>
          </a:p>
        </p:txBody>
      </p:sp>
      <p:sp>
        <p:nvSpPr>
          <p:cNvPr id="44120" name="Line 91"/>
          <p:cNvSpPr>
            <a:spLocks noChangeShapeType="1"/>
          </p:cNvSpPr>
          <p:nvPr/>
        </p:nvSpPr>
        <p:spPr bwMode="auto">
          <a:xfrm>
            <a:off x="7340600" y="1125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1" name="Line 92"/>
          <p:cNvSpPr>
            <a:spLocks noChangeShapeType="1"/>
          </p:cNvSpPr>
          <p:nvPr/>
        </p:nvSpPr>
        <p:spPr bwMode="auto">
          <a:xfrm>
            <a:off x="7380288" y="1125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2" name="Line 93"/>
          <p:cNvSpPr>
            <a:spLocks noChangeShapeType="1"/>
          </p:cNvSpPr>
          <p:nvPr/>
        </p:nvSpPr>
        <p:spPr bwMode="auto">
          <a:xfrm flipH="1">
            <a:off x="3203575" y="19478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3" name="Line 94"/>
          <p:cNvSpPr>
            <a:spLocks noChangeShapeType="1"/>
          </p:cNvSpPr>
          <p:nvPr/>
        </p:nvSpPr>
        <p:spPr bwMode="auto">
          <a:xfrm flipH="1">
            <a:off x="3203575" y="19161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4" name="Line 95"/>
          <p:cNvSpPr>
            <a:spLocks noChangeShapeType="1"/>
          </p:cNvSpPr>
          <p:nvPr/>
        </p:nvSpPr>
        <p:spPr bwMode="auto">
          <a:xfrm>
            <a:off x="4743450" y="11144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5" name="Line 96"/>
          <p:cNvSpPr>
            <a:spLocks noChangeShapeType="1"/>
          </p:cNvSpPr>
          <p:nvPr/>
        </p:nvSpPr>
        <p:spPr bwMode="auto">
          <a:xfrm>
            <a:off x="4864100" y="11144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6" name="Line 97"/>
          <p:cNvSpPr>
            <a:spLocks noChangeShapeType="1"/>
          </p:cNvSpPr>
          <p:nvPr/>
        </p:nvSpPr>
        <p:spPr bwMode="auto">
          <a:xfrm flipH="1">
            <a:off x="3203575" y="48180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7" name="Line 98"/>
          <p:cNvSpPr>
            <a:spLocks noChangeShapeType="1"/>
          </p:cNvSpPr>
          <p:nvPr/>
        </p:nvSpPr>
        <p:spPr bwMode="auto">
          <a:xfrm flipH="1">
            <a:off x="3203575" y="49625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8" name="Line 99"/>
          <p:cNvSpPr>
            <a:spLocks noChangeShapeType="1"/>
          </p:cNvSpPr>
          <p:nvPr/>
        </p:nvSpPr>
        <p:spPr bwMode="auto">
          <a:xfrm>
            <a:off x="439896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29" name="Line 100"/>
          <p:cNvSpPr>
            <a:spLocks noChangeShapeType="1"/>
          </p:cNvSpPr>
          <p:nvPr/>
        </p:nvSpPr>
        <p:spPr bwMode="auto">
          <a:xfrm>
            <a:off x="4470400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30" name="Text Box 101"/>
          <p:cNvSpPr txBox="1">
            <a:spLocks noChangeArrowheads="1"/>
          </p:cNvSpPr>
          <p:nvPr/>
        </p:nvSpPr>
        <p:spPr bwMode="auto">
          <a:xfrm>
            <a:off x="4318000" y="82232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e</a:t>
            </a:r>
          </a:p>
        </p:txBody>
      </p:sp>
      <p:sp>
        <p:nvSpPr>
          <p:cNvPr id="44131" name="Line 102"/>
          <p:cNvSpPr>
            <a:spLocks noChangeShapeType="1"/>
          </p:cNvSpPr>
          <p:nvPr/>
        </p:nvSpPr>
        <p:spPr bwMode="auto">
          <a:xfrm>
            <a:off x="4379913" y="1125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32" name="Line 103"/>
          <p:cNvSpPr>
            <a:spLocks noChangeShapeType="1"/>
          </p:cNvSpPr>
          <p:nvPr/>
        </p:nvSpPr>
        <p:spPr bwMode="auto">
          <a:xfrm>
            <a:off x="4500563" y="1125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33" name="Line 108"/>
          <p:cNvSpPr>
            <a:spLocks noChangeShapeType="1"/>
          </p:cNvSpPr>
          <p:nvPr/>
        </p:nvSpPr>
        <p:spPr bwMode="auto">
          <a:xfrm flipH="1">
            <a:off x="3203575" y="45100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34" name="Line 109"/>
          <p:cNvSpPr>
            <a:spLocks noChangeShapeType="1"/>
          </p:cNvSpPr>
          <p:nvPr/>
        </p:nvSpPr>
        <p:spPr bwMode="auto">
          <a:xfrm flipH="1">
            <a:off x="3203575" y="45815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35" name="Line 110"/>
          <p:cNvSpPr>
            <a:spLocks noChangeShapeType="1"/>
          </p:cNvSpPr>
          <p:nvPr/>
        </p:nvSpPr>
        <p:spPr bwMode="auto">
          <a:xfrm flipH="1">
            <a:off x="3213100" y="44672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36" name="Line 111"/>
          <p:cNvSpPr>
            <a:spLocks noChangeShapeType="1"/>
          </p:cNvSpPr>
          <p:nvPr/>
        </p:nvSpPr>
        <p:spPr bwMode="auto">
          <a:xfrm flipH="1">
            <a:off x="3213100" y="46116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37" name="Freeform 112"/>
          <p:cNvSpPr>
            <a:spLocks/>
          </p:cNvSpPr>
          <p:nvPr/>
        </p:nvSpPr>
        <p:spPr bwMode="auto">
          <a:xfrm rot="-5400000">
            <a:off x="1583532" y="3536156"/>
            <a:ext cx="576262" cy="73025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138" name="Freeform 113"/>
          <p:cNvSpPr>
            <a:spLocks/>
          </p:cNvSpPr>
          <p:nvPr/>
        </p:nvSpPr>
        <p:spPr bwMode="auto">
          <a:xfrm rot="-3283320">
            <a:off x="1893093" y="3507582"/>
            <a:ext cx="608013" cy="69850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139" name="Text Box 114"/>
          <p:cNvSpPr txBox="1">
            <a:spLocks noChangeArrowheads="1"/>
          </p:cNvSpPr>
          <p:nvPr/>
        </p:nvSpPr>
        <p:spPr bwMode="auto">
          <a:xfrm>
            <a:off x="4572000" y="4221163"/>
            <a:ext cx="277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4140" name="Rectangle 115"/>
          <p:cNvSpPr>
            <a:spLocks noChangeArrowheads="1"/>
          </p:cNvSpPr>
          <p:nvPr/>
        </p:nvSpPr>
        <p:spPr bwMode="auto">
          <a:xfrm>
            <a:off x="4710113" y="4441825"/>
            <a:ext cx="144462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8246" name="Line 118"/>
          <p:cNvSpPr>
            <a:spLocks noChangeShapeType="1"/>
          </p:cNvSpPr>
          <p:nvPr/>
        </p:nvSpPr>
        <p:spPr bwMode="auto">
          <a:xfrm flipH="1" flipV="1">
            <a:off x="5003800" y="4508500"/>
            <a:ext cx="2076450" cy="1588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142" name="Rectangle 119"/>
          <p:cNvSpPr>
            <a:spLocks noChangeArrowheads="1"/>
          </p:cNvSpPr>
          <p:nvPr/>
        </p:nvSpPr>
        <p:spPr bwMode="auto">
          <a:xfrm>
            <a:off x="4716463" y="4797425"/>
            <a:ext cx="144462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143" name="Rectangle 120"/>
          <p:cNvSpPr>
            <a:spLocks noChangeArrowheads="1"/>
          </p:cNvSpPr>
          <p:nvPr/>
        </p:nvSpPr>
        <p:spPr bwMode="auto">
          <a:xfrm>
            <a:off x="4356100" y="44370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8249" name="Line 121"/>
          <p:cNvSpPr>
            <a:spLocks noChangeShapeType="1"/>
          </p:cNvSpPr>
          <p:nvPr/>
        </p:nvSpPr>
        <p:spPr bwMode="auto">
          <a:xfrm>
            <a:off x="4787900" y="4581525"/>
            <a:ext cx="0" cy="21590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250" name="Line 122"/>
          <p:cNvSpPr>
            <a:spLocks noChangeShapeType="1"/>
          </p:cNvSpPr>
          <p:nvPr/>
        </p:nvSpPr>
        <p:spPr bwMode="auto">
          <a:xfrm flipH="1">
            <a:off x="7337425" y="2100263"/>
            <a:ext cx="9525" cy="2614612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3" grpId="0" animBg="1"/>
      <p:bldP spid="48171" grpId="0" animBg="1"/>
      <p:bldP spid="48172" grpId="0" animBg="1"/>
      <p:bldP spid="48173" grpId="0" animBg="1"/>
      <p:bldP spid="48174" grpId="0" animBg="1"/>
      <p:bldP spid="48211" grpId="0" animBg="1"/>
      <p:bldP spid="48246" grpId="0" animBg="1"/>
      <p:bldP spid="48249" grpId="0" animBg="1"/>
      <p:bldP spid="4825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643313" y="1500188"/>
            <a:ext cx="4248150" cy="4248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 flipV="1">
            <a:off x="3563938" y="1484313"/>
            <a:ext cx="4248150" cy="424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3563938" y="1339850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451961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4591050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528796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5391150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7204075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724376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6019800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6059488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6091238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>
            <a:off x="6130925" y="1112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3883025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>
            <a:off x="3922713" y="11239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rot="-5400000">
            <a:off x="1295400" y="3608388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3867150" y="5303838"/>
            <a:ext cx="144463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4508500" y="4654550"/>
            <a:ext cx="144463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5297488" y="3833813"/>
            <a:ext cx="144462" cy="1444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6018213" y="3114675"/>
            <a:ext cx="144462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7162800" y="1987550"/>
            <a:ext cx="144463" cy="1444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79" name="Line 23"/>
          <p:cNvSpPr>
            <a:spLocks noChangeShapeType="1"/>
          </p:cNvSpPr>
          <p:nvPr/>
        </p:nvSpPr>
        <p:spPr bwMode="auto">
          <a:xfrm flipH="1">
            <a:off x="3208338" y="20732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0" name="Line 24"/>
          <p:cNvSpPr>
            <a:spLocks noChangeShapeType="1"/>
          </p:cNvSpPr>
          <p:nvPr/>
        </p:nvSpPr>
        <p:spPr bwMode="auto">
          <a:xfrm flipH="1">
            <a:off x="3208338" y="20415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 flipH="1">
            <a:off x="3184525" y="38735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2" name="Line 26"/>
          <p:cNvSpPr>
            <a:spLocks noChangeShapeType="1"/>
          </p:cNvSpPr>
          <p:nvPr/>
        </p:nvSpPr>
        <p:spPr bwMode="auto">
          <a:xfrm flipH="1">
            <a:off x="3184525" y="39751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3" name="Line 27"/>
          <p:cNvSpPr>
            <a:spLocks noChangeShapeType="1"/>
          </p:cNvSpPr>
          <p:nvPr/>
        </p:nvSpPr>
        <p:spPr bwMode="auto">
          <a:xfrm flipH="1">
            <a:off x="3194050" y="47180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 flipH="1">
            <a:off x="3194050" y="47894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5" name="Line 29"/>
          <p:cNvSpPr>
            <a:spLocks noChangeShapeType="1"/>
          </p:cNvSpPr>
          <p:nvPr/>
        </p:nvSpPr>
        <p:spPr bwMode="auto">
          <a:xfrm flipH="1">
            <a:off x="3206750" y="31242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 flipH="1">
            <a:off x="3206750" y="31670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7" name="Line 31"/>
          <p:cNvSpPr>
            <a:spLocks noChangeShapeType="1"/>
          </p:cNvSpPr>
          <p:nvPr/>
        </p:nvSpPr>
        <p:spPr bwMode="auto">
          <a:xfrm flipH="1">
            <a:off x="3211513" y="32051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8" name="Line 32"/>
          <p:cNvSpPr>
            <a:spLocks noChangeShapeType="1"/>
          </p:cNvSpPr>
          <p:nvPr/>
        </p:nvSpPr>
        <p:spPr bwMode="auto">
          <a:xfrm flipH="1">
            <a:off x="3211513" y="32448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9" name="Line 33"/>
          <p:cNvSpPr>
            <a:spLocks noChangeShapeType="1"/>
          </p:cNvSpPr>
          <p:nvPr/>
        </p:nvSpPr>
        <p:spPr bwMode="auto">
          <a:xfrm flipH="1">
            <a:off x="3203575" y="53736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 flipH="1">
            <a:off x="3203575" y="54356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91" name="Line 35"/>
          <p:cNvSpPr>
            <a:spLocks noChangeShapeType="1"/>
          </p:cNvSpPr>
          <p:nvPr/>
        </p:nvSpPr>
        <p:spPr bwMode="auto">
          <a:xfrm flipH="1" flipV="1">
            <a:off x="3924300" y="3284538"/>
            <a:ext cx="7938" cy="198755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3841750" y="31162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6011863" y="3832225"/>
            <a:ext cx="144462" cy="144463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6011863" y="5300663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6011863" y="1989138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5292725" y="3116263"/>
            <a:ext cx="144463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7164388" y="3141663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098" name="Line 42"/>
          <p:cNvSpPr>
            <a:spLocks noChangeShapeType="1"/>
          </p:cNvSpPr>
          <p:nvPr/>
        </p:nvSpPr>
        <p:spPr bwMode="auto">
          <a:xfrm>
            <a:off x="6084888" y="3284538"/>
            <a:ext cx="0" cy="5048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99" name="Line 43"/>
          <p:cNvSpPr>
            <a:spLocks noChangeShapeType="1"/>
          </p:cNvSpPr>
          <p:nvPr/>
        </p:nvSpPr>
        <p:spPr bwMode="auto">
          <a:xfrm flipV="1">
            <a:off x="4060825" y="3194050"/>
            <a:ext cx="1906588" cy="1588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100" name="Line 44"/>
          <p:cNvSpPr>
            <a:spLocks noChangeShapeType="1"/>
          </p:cNvSpPr>
          <p:nvPr/>
        </p:nvSpPr>
        <p:spPr bwMode="auto">
          <a:xfrm>
            <a:off x="6084888" y="2133600"/>
            <a:ext cx="0" cy="86360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 flipH="1" flipV="1">
            <a:off x="6229350" y="2057400"/>
            <a:ext cx="936625" cy="317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102" name="Text Box 46"/>
          <p:cNvSpPr txBox="1">
            <a:spLocks noChangeArrowheads="1"/>
          </p:cNvSpPr>
          <p:nvPr/>
        </p:nvSpPr>
        <p:spPr bwMode="auto">
          <a:xfrm>
            <a:off x="158750" y="33766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5103" name="Text Box 47"/>
          <p:cNvSpPr txBox="1">
            <a:spLocks noChangeArrowheads="1"/>
          </p:cNvSpPr>
          <p:nvPr/>
        </p:nvSpPr>
        <p:spPr bwMode="auto">
          <a:xfrm>
            <a:off x="606425" y="33670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5104" name="Text Box 48"/>
          <p:cNvSpPr txBox="1">
            <a:spLocks noChangeArrowheads="1"/>
          </p:cNvSpPr>
          <p:nvPr/>
        </p:nvSpPr>
        <p:spPr bwMode="auto">
          <a:xfrm>
            <a:off x="1038225" y="33575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5105" name="Text Box 49"/>
          <p:cNvSpPr txBox="1">
            <a:spLocks noChangeArrowheads="1"/>
          </p:cNvSpPr>
          <p:nvPr/>
        </p:nvSpPr>
        <p:spPr bwMode="auto">
          <a:xfrm>
            <a:off x="1450975" y="33575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5106" name="Text Box 50"/>
          <p:cNvSpPr txBox="1">
            <a:spLocks noChangeArrowheads="1"/>
          </p:cNvSpPr>
          <p:nvPr/>
        </p:nvSpPr>
        <p:spPr bwMode="auto">
          <a:xfrm>
            <a:off x="1830388" y="3348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5107" name="Text Box 51"/>
          <p:cNvSpPr txBox="1">
            <a:spLocks noChangeArrowheads="1"/>
          </p:cNvSpPr>
          <p:nvPr/>
        </p:nvSpPr>
        <p:spPr bwMode="auto">
          <a:xfrm>
            <a:off x="2219325" y="334327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5108" name="Text Box 52"/>
          <p:cNvSpPr txBox="1">
            <a:spLocks noChangeArrowheads="1"/>
          </p:cNvSpPr>
          <p:nvPr/>
        </p:nvSpPr>
        <p:spPr bwMode="auto">
          <a:xfrm>
            <a:off x="179388" y="2954338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a</a:t>
            </a:r>
          </a:p>
        </p:txBody>
      </p:sp>
      <p:sp>
        <p:nvSpPr>
          <p:cNvPr id="45109" name="Text Box 53"/>
          <p:cNvSpPr txBox="1">
            <a:spLocks noChangeArrowheads="1"/>
          </p:cNvSpPr>
          <p:nvPr/>
        </p:nvSpPr>
        <p:spPr bwMode="auto">
          <a:xfrm>
            <a:off x="611188" y="2954338"/>
            <a:ext cx="442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b</a:t>
            </a:r>
          </a:p>
        </p:txBody>
      </p:sp>
      <p:sp>
        <p:nvSpPr>
          <p:cNvPr id="45110" name="Text Box 54"/>
          <p:cNvSpPr txBox="1">
            <a:spLocks noChangeArrowheads="1"/>
          </p:cNvSpPr>
          <p:nvPr/>
        </p:nvSpPr>
        <p:spPr bwMode="auto">
          <a:xfrm>
            <a:off x="1038225" y="2949575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c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1825625" y="2925763"/>
            <a:ext cx="442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d</a:t>
            </a: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2214563" y="2916238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e</a:t>
            </a:r>
          </a:p>
        </p:txBody>
      </p:sp>
      <p:sp>
        <p:nvSpPr>
          <p:cNvPr id="45113" name="Line 57"/>
          <p:cNvSpPr>
            <a:spLocks noChangeShapeType="1"/>
          </p:cNvSpPr>
          <p:nvPr/>
        </p:nvSpPr>
        <p:spPr bwMode="auto">
          <a:xfrm>
            <a:off x="468313" y="35448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4" name="Line 58"/>
          <p:cNvSpPr>
            <a:spLocks noChangeShapeType="1"/>
          </p:cNvSpPr>
          <p:nvPr/>
        </p:nvSpPr>
        <p:spPr bwMode="auto">
          <a:xfrm>
            <a:off x="909638" y="3544888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5" name="Line 59"/>
          <p:cNvSpPr>
            <a:spLocks noChangeShapeType="1"/>
          </p:cNvSpPr>
          <p:nvPr/>
        </p:nvSpPr>
        <p:spPr bwMode="auto">
          <a:xfrm>
            <a:off x="1327150" y="3544888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6" name="Line 60"/>
          <p:cNvSpPr>
            <a:spLocks noChangeShapeType="1"/>
          </p:cNvSpPr>
          <p:nvPr/>
        </p:nvSpPr>
        <p:spPr bwMode="auto">
          <a:xfrm>
            <a:off x="1754188" y="3540125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7" name="Line 61"/>
          <p:cNvSpPr>
            <a:spLocks noChangeShapeType="1"/>
          </p:cNvSpPr>
          <p:nvPr/>
        </p:nvSpPr>
        <p:spPr bwMode="auto">
          <a:xfrm>
            <a:off x="2128838" y="3535363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8" name="Line 62"/>
          <p:cNvSpPr>
            <a:spLocks noChangeShapeType="1"/>
          </p:cNvSpPr>
          <p:nvPr/>
        </p:nvSpPr>
        <p:spPr bwMode="auto">
          <a:xfrm rot="-5400000">
            <a:off x="270669" y="33567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19" name="Line 63"/>
          <p:cNvSpPr>
            <a:spLocks noChangeShapeType="1"/>
          </p:cNvSpPr>
          <p:nvPr/>
        </p:nvSpPr>
        <p:spPr bwMode="auto">
          <a:xfrm rot="-5400000">
            <a:off x="711994" y="33567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0" name="Line 64"/>
          <p:cNvSpPr>
            <a:spLocks noChangeShapeType="1"/>
          </p:cNvSpPr>
          <p:nvPr/>
        </p:nvSpPr>
        <p:spPr bwMode="auto">
          <a:xfrm rot="-5400000">
            <a:off x="1143793" y="335200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1" name="Line 65"/>
          <p:cNvSpPr>
            <a:spLocks noChangeShapeType="1"/>
          </p:cNvSpPr>
          <p:nvPr/>
        </p:nvSpPr>
        <p:spPr bwMode="auto">
          <a:xfrm rot="-5400000">
            <a:off x="1931193" y="3323432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2" name="Line 66"/>
          <p:cNvSpPr>
            <a:spLocks noChangeShapeType="1"/>
          </p:cNvSpPr>
          <p:nvPr/>
        </p:nvSpPr>
        <p:spPr bwMode="auto">
          <a:xfrm rot="-5400000">
            <a:off x="2329656" y="3313907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23" name="Freeform 67"/>
          <p:cNvSpPr>
            <a:spLocks/>
          </p:cNvSpPr>
          <p:nvPr/>
        </p:nvSpPr>
        <p:spPr bwMode="auto">
          <a:xfrm>
            <a:off x="368300" y="2867025"/>
            <a:ext cx="382588" cy="103188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124" name="Freeform 68"/>
          <p:cNvSpPr>
            <a:spLocks/>
          </p:cNvSpPr>
          <p:nvPr/>
        </p:nvSpPr>
        <p:spPr bwMode="auto">
          <a:xfrm>
            <a:off x="827088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125" name="Freeform 69"/>
          <p:cNvSpPr>
            <a:spLocks/>
          </p:cNvSpPr>
          <p:nvPr/>
        </p:nvSpPr>
        <p:spPr bwMode="auto">
          <a:xfrm>
            <a:off x="1979613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126" name="Text Box 70"/>
          <p:cNvSpPr txBox="1">
            <a:spLocks noChangeArrowheads="1"/>
          </p:cNvSpPr>
          <p:nvPr/>
        </p:nvSpPr>
        <p:spPr bwMode="auto">
          <a:xfrm>
            <a:off x="3775075" y="80962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5127" name="Text Box 71"/>
          <p:cNvSpPr txBox="1">
            <a:spLocks noChangeArrowheads="1"/>
          </p:cNvSpPr>
          <p:nvPr/>
        </p:nvSpPr>
        <p:spPr bwMode="auto">
          <a:xfrm>
            <a:off x="5886450" y="817563"/>
            <a:ext cx="404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b/e</a:t>
            </a:r>
          </a:p>
        </p:txBody>
      </p:sp>
      <p:sp>
        <p:nvSpPr>
          <p:cNvPr id="45128" name="Text Box 72"/>
          <p:cNvSpPr txBox="1">
            <a:spLocks noChangeArrowheads="1"/>
          </p:cNvSpPr>
          <p:nvPr/>
        </p:nvSpPr>
        <p:spPr bwMode="auto">
          <a:xfrm>
            <a:off x="5216525" y="80327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5129" name="Text Box 73"/>
          <p:cNvSpPr txBox="1">
            <a:spLocks noChangeArrowheads="1"/>
          </p:cNvSpPr>
          <p:nvPr/>
        </p:nvSpPr>
        <p:spPr bwMode="auto">
          <a:xfrm>
            <a:off x="7092950" y="836613"/>
            <a:ext cx="234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f</a:t>
            </a:r>
          </a:p>
        </p:txBody>
      </p:sp>
      <p:sp>
        <p:nvSpPr>
          <p:cNvPr id="45130" name="Text Box 74"/>
          <p:cNvSpPr txBox="1">
            <a:spLocks noChangeArrowheads="1"/>
          </p:cNvSpPr>
          <p:nvPr/>
        </p:nvSpPr>
        <p:spPr bwMode="auto">
          <a:xfrm>
            <a:off x="4438650" y="82232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5131" name="Text Box 75"/>
          <p:cNvSpPr txBox="1">
            <a:spLocks noChangeArrowheads="1"/>
          </p:cNvSpPr>
          <p:nvPr/>
        </p:nvSpPr>
        <p:spPr bwMode="auto">
          <a:xfrm>
            <a:off x="3779838" y="5445125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a</a:t>
            </a:r>
          </a:p>
        </p:txBody>
      </p:sp>
      <p:sp>
        <p:nvSpPr>
          <p:cNvPr id="45132" name="Text Box 76"/>
          <p:cNvSpPr txBox="1">
            <a:spLocks noChangeArrowheads="1"/>
          </p:cNvSpPr>
          <p:nvPr/>
        </p:nvSpPr>
        <p:spPr bwMode="auto">
          <a:xfrm>
            <a:off x="6156325" y="3141663"/>
            <a:ext cx="404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b/e</a:t>
            </a:r>
          </a:p>
        </p:txBody>
      </p:sp>
      <p:sp>
        <p:nvSpPr>
          <p:cNvPr id="45133" name="Text Box 77"/>
          <p:cNvSpPr txBox="1">
            <a:spLocks noChangeArrowheads="1"/>
          </p:cNvSpPr>
          <p:nvPr/>
        </p:nvSpPr>
        <p:spPr bwMode="auto">
          <a:xfrm>
            <a:off x="4427538" y="4797425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d</a:t>
            </a:r>
          </a:p>
        </p:txBody>
      </p:sp>
      <p:sp>
        <p:nvSpPr>
          <p:cNvPr id="45134" name="Text Box 78"/>
          <p:cNvSpPr txBox="1">
            <a:spLocks noChangeArrowheads="1"/>
          </p:cNvSpPr>
          <p:nvPr/>
        </p:nvSpPr>
        <p:spPr bwMode="auto">
          <a:xfrm>
            <a:off x="5219700" y="4005263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c</a:t>
            </a:r>
          </a:p>
        </p:txBody>
      </p:sp>
      <p:sp>
        <p:nvSpPr>
          <p:cNvPr id="45135" name="Text Box 79"/>
          <p:cNvSpPr txBox="1">
            <a:spLocks noChangeArrowheads="1"/>
          </p:cNvSpPr>
          <p:nvPr/>
        </p:nvSpPr>
        <p:spPr bwMode="auto">
          <a:xfrm>
            <a:off x="7092950" y="2133600"/>
            <a:ext cx="234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/>
              <a:t>f</a:t>
            </a:r>
          </a:p>
        </p:txBody>
      </p:sp>
      <p:sp>
        <p:nvSpPr>
          <p:cNvPr id="45136" name="Line 82"/>
          <p:cNvSpPr>
            <a:spLocks noChangeShapeType="1"/>
          </p:cNvSpPr>
          <p:nvPr/>
        </p:nvSpPr>
        <p:spPr bwMode="auto">
          <a:xfrm rot="5400000">
            <a:off x="5761038" y="3652837"/>
            <a:ext cx="0" cy="5048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137" name="Text Box 83"/>
          <p:cNvSpPr txBox="1">
            <a:spLocks noChangeArrowheads="1"/>
          </p:cNvSpPr>
          <p:nvPr/>
        </p:nvSpPr>
        <p:spPr bwMode="auto">
          <a:xfrm>
            <a:off x="5065713" y="3006725"/>
            <a:ext cx="58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accent2"/>
                </a:solidFill>
              </a:rPr>
              <a:t>(   )</a:t>
            </a:r>
          </a:p>
        </p:txBody>
      </p:sp>
      <p:sp>
        <p:nvSpPr>
          <p:cNvPr id="50260" name="Text Box 84"/>
          <p:cNvSpPr txBox="1">
            <a:spLocks noChangeArrowheads="1"/>
          </p:cNvSpPr>
          <p:nvPr/>
        </p:nvSpPr>
        <p:spPr bwMode="auto">
          <a:xfrm>
            <a:off x="3563938" y="6237288"/>
            <a:ext cx="406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diagonal peak →  cross peak → diagonal peak</a:t>
            </a:r>
          </a:p>
        </p:txBody>
      </p:sp>
      <p:sp>
        <p:nvSpPr>
          <p:cNvPr id="45139" name="Text Box 85"/>
          <p:cNvSpPr txBox="1">
            <a:spLocks noChangeArrowheads="1"/>
          </p:cNvSpPr>
          <p:nvPr/>
        </p:nvSpPr>
        <p:spPr bwMode="auto">
          <a:xfrm>
            <a:off x="2614613" y="33385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C</a:t>
            </a:r>
          </a:p>
        </p:txBody>
      </p:sp>
      <p:sp>
        <p:nvSpPr>
          <p:cNvPr id="45140" name="Text Box 86"/>
          <p:cNvSpPr txBox="1">
            <a:spLocks noChangeArrowheads="1"/>
          </p:cNvSpPr>
          <p:nvPr/>
        </p:nvSpPr>
        <p:spPr bwMode="auto">
          <a:xfrm>
            <a:off x="2609850" y="29210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/>
              <a:t>H</a:t>
            </a:r>
            <a:r>
              <a:rPr lang="en-US" altLang="ko-KR" b="1" baseline="-25000"/>
              <a:t>f</a:t>
            </a:r>
          </a:p>
        </p:txBody>
      </p:sp>
      <p:sp>
        <p:nvSpPr>
          <p:cNvPr id="45141" name="Line 87"/>
          <p:cNvSpPr>
            <a:spLocks noChangeShapeType="1"/>
          </p:cNvSpPr>
          <p:nvPr/>
        </p:nvSpPr>
        <p:spPr bwMode="auto">
          <a:xfrm>
            <a:off x="2524125" y="3530600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42" name="Line 88"/>
          <p:cNvSpPr>
            <a:spLocks noChangeShapeType="1"/>
          </p:cNvSpPr>
          <p:nvPr/>
        </p:nvSpPr>
        <p:spPr bwMode="auto">
          <a:xfrm rot="-5400000">
            <a:off x="2710657" y="3318669"/>
            <a:ext cx="144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43" name="Freeform 89"/>
          <p:cNvSpPr>
            <a:spLocks/>
          </p:cNvSpPr>
          <p:nvPr/>
        </p:nvSpPr>
        <p:spPr bwMode="auto">
          <a:xfrm>
            <a:off x="2411413" y="2852738"/>
            <a:ext cx="382587" cy="103187"/>
          </a:xfrm>
          <a:custGeom>
            <a:avLst/>
            <a:gdLst>
              <a:gd name="T0" fmla="*/ 0 w 182"/>
              <a:gd name="T1" fmla="*/ 2147483647 h 91"/>
              <a:gd name="T2" fmla="*/ 2147483647 w 182"/>
              <a:gd name="T3" fmla="*/ 0 h 91"/>
              <a:gd name="T4" fmla="*/ 2147483647 w 182"/>
              <a:gd name="T5" fmla="*/ 2147483647 h 91"/>
              <a:gd name="T6" fmla="*/ 0 60000 65536"/>
              <a:gd name="T7" fmla="*/ 0 60000 65536"/>
              <a:gd name="T8" fmla="*/ 0 60000 65536"/>
              <a:gd name="T9" fmla="*/ 0 w 182"/>
              <a:gd name="T10" fmla="*/ 0 h 91"/>
              <a:gd name="T11" fmla="*/ 182 w 182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91">
                <a:moveTo>
                  <a:pt x="0" y="91"/>
                </a:moveTo>
                <a:cubicBezTo>
                  <a:pt x="30" y="45"/>
                  <a:pt x="61" y="0"/>
                  <a:pt x="91" y="0"/>
                </a:cubicBezTo>
                <a:cubicBezTo>
                  <a:pt x="121" y="0"/>
                  <a:pt x="151" y="45"/>
                  <a:pt x="182" y="91"/>
                </a:cubicBezTo>
              </a:path>
            </a:pathLst>
          </a:custGeom>
          <a:noFill/>
          <a:ln w="9525">
            <a:solidFill>
              <a:srgbClr val="99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144" name="Rectangle 90"/>
          <p:cNvSpPr>
            <a:spLocks noChangeArrowheads="1"/>
          </p:cNvSpPr>
          <p:nvPr/>
        </p:nvSpPr>
        <p:spPr bwMode="auto">
          <a:xfrm>
            <a:off x="6011863" y="4652963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145" name="Rectangle 91"/>
          <p:cNvSpPr>
            <a:spLocks noChangeArrowheads="1"/>
          </p:cNvSpPr>
          <p:nvPr/>
        </p:nvSpPr>
        <p:spPr bwMode="auto">
          <a:xfrm>
            <a:off x="4456113" y="3103563"/>
            <a:ext cx="144462" cy="144462"/>
          </a:xfrm>
          <a:prstGeom prst="rect">
            <a:avLst/>
          </a:prstGeom>
          <a:solidFill>
            <a:srgbClr val="C1190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146" name="Text Box 92"/>
          <p:cNvSpPr txBox="1">
            <a:spLocks noChangeArrowheads="1"/>
          </p:cNvSpPr>
          <p:nvPr/>
        </p:nvSpPr>
        <p:spPr bwMode="auto">
          <a:xfrm>
            <a:off x="6659563" y="3500438"/>
            <a:ext cx="1920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Overlapped signals</a:t>
            </a:r>
          </a:p>
        </p:txBody>
      </p:sp>
      <p:sp>
        <p:nvSpPr>
          <p:cNvPr id="45147" name="Text Box 93"/>
          <p:cNvSpPr txBox="1">
            <a:spLocks noChangeArrowheads="1"/>
          </p:cNvSpPr>
          <p:nvPr/>
        </p:nvSpPr>
        <p:spPr bwMode="auto">
          <a:xfrm>
            <a:off x="250825" y="260350"/>
            <a:ext cx="4710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solidFill>
                  <a:srgbClr val="990000"/>
                </a:solidFill>
              </a:rPr>
              <a:t>COSY spectrum and its Interpretation</a:t>
            </a:r>
          </a:p>
        </p:txBody>
      </p:sp>
      <p:sp>
        <p:nvSpPr>
          <p:cNvPr id="45148" name="Line 94"/>
          <p:cNvSpPr>
            <a:spLocks noChangeShapeType="1"/>
          </p:cNvSpPr>
          <p:nvPr/>
        </p:nvSpPr>
        <p:spPr bwMode="auto">
          <a:xfrm flipH="1" flipV="1">
            <a:off x="6372225" y="3429000"/>
            <a:ext cx="314325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149" name="TextBox 94"/>
          <p:cNvSpPr txBox="1">
            <a:spLocks noChangeArrowheads="1"/>
          </p:cNvSpPr>
          <p:nvPr/>
        </p:nvSpPr>
        <p:spPr bwMode="auto">
          <a:xfrm>
            <a:off x="6858000" y="4500563"/>
            <a:ext cx="804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b       c</a:t>
            </a:r>
            <a:endParaRPr lang="ko-KR" altLang="en-US"/>
          </a:p>
        </p:txBody>
      </p:sp>
      <p:cxnSp>
        <p:nvCxnSpPr>
          <p:cNvPr id="97" name="직선 화살표 연결선 96"/>
          <p:cNvCxnSpPr/>
          <p:nvPr/>
        </p:nvCxnSpPr>
        <p:spPr>
          <a:xfrm>
            <a:off x="7143750" y="4643438"/>
            <a:ext cx="285750" cy="158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51" name="TextBox 97"/>
          <p:cNvSpPr txBox="1">
            <a:spLocks noChangeArrowheads="1"/>
          </p:cNvSpPr>
          <p:nvPr/>
        </p:nvSpPr>
        <p:spPr bwMode="auto">
          <a:xfrm>
            <a:off x="6858000" y="4857750"/>
            <a:ext cx="815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/>
              <a:t>b       d</a:t>
            </a:r>
            <a:endParaRPr lang="ko-KR" altLang="en-US"/>
          </a:p>
        </p:txBody>
      </p:sp>
      <p:cxnSp>
        <p:nvCxnSpPr>
          <p:cNvPr id="99" name="직선 화살표 연결선 98"/>
          <p:cNvCxnSpPr/>
          <p:nvPr/>
        </p:nvCxnSpPr>
        <p:spPr>
          <a:xfrm>
            <a:off x="7143750" y="5000625"/>
            <a:ext cx="28575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53" name="Line 42"/>
          <p:cNvSpPr>
            <a:spLocks noChangeShapeType="1"/>
          </p:cNvSpPr>
          <p:nvPr/>
        </p:nvSpPr>
        <p:spPr bwMode="auto">
          <a:xfrm>
            <a:off x="6099175" y="4071938"/>
            <a:ext cx="0" cy="5048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154" name="Line 45"/>
          <p:cNvSpPr>
            <a:spLocks noChangeShapeType="1"/>
          </p:cNvSpPr>
          <p:nvPr/>
        </p:nvSpPr>
        <p:spPr bwMode="auto">
          <a:xfrm flipH="1" flipV="1">
            <a:off x="4929188" y="4740275"/>
            <a:ext cx="936625" cy="317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Idealized System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684213" y="1844675"/>
            <a:ext cx="7426325" cy="3679825"/>
            <a:chOff x="431" y="1162"/>
            <a:chExt cx="4678" cy="2318"/>
          </a:xfrm>
        </p:grpSpPr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2394" y="247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3347" y="247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2019" y="194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3710" y="188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2167" y="2160"/>
              <a:ext cx="273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flipH="1">
              <a:off x="3528" y="2069"/>
              <a:ext cx="22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2576" y="2614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>
              <a:off x="3528" y="2659"/>
              <a:ext cx="27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 flipH="1">
              <a:off x="2303" y="2659"/>
              <a:ext cx="13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V="1">
              <a:off x="2167" y="1434"/>
              <a:ext cx="273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 flipH="1" flipV="1">
              <a:off x="3392" y="1434"/>
              <a:ext cx="363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>
              <a:off x="2394" y="120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H</a:t>
              </a:r>
            </a:p>
          </p:txBody>
        </p:sp>
        <p:sp>
          <p:nvSpPr>
            <p:cNvPr id="3088" name="Text Box 16"/>
            <p:cNvSpPr txBox="1">
              <a:spLocks noChangeArrowheads="1"/>
            </p:cNvSpPr>
            <p:nvPr/>
          </p:nvSpPr>
          <p:spPr bwMode="auto">
            <a:xfrm>
              <a:off x="3211" y="1253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H</a:t>
              </a:r>
            </a:p>
          </p:txBody>
        </p:sp>
        <p:sp>
          <p:nvSpPr>
            <p:cNvPr id="3089" name="Text Box 17"/>
            <p:cNvSpPr txBox="1">
              <a:spLocks noChangeArrowheads="1"/>
            </p:cNvSpPr>
            <p:nvPr/>
          </p:nvSpPr>
          <p:spPr bwMode="auto">
            <a:xfrm>
              <a:off x="3710" y="2931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H</a:t>
              </a:r>
            </a:p>
          </p:txBody>
        </p:sp>
        <p:sp>
          <p:nvSpPr>
            <p:cNvPr id="3090" name="Text Box 18"/>
            <p:cNvSpPr txBox="1">
              <a:spLocks noChangeArrowheads="1"/>
            </p:cNvSpPr>
            <p:nvPr/>
          </p:nvSpPr>
          <p:spPr bwMode="auto">
            <a:xfrm>
              <a:off x="2167" y="297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H</a:t>
              </a:r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>
              <a:off x="2576" y="2568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3936" y="1979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>
              <a:off x="3891" y="2024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Text Box 22"/>
            <p:cNvSpPr txBox="1">
              <a:spLocks noChangeArrowheads="1"/>
            </p:cNvSpPr>
            <p:nvPr/>
          </p:nvSpPr>
          <p:spPr bwMode="auto">
            <a:xfrm>
              <a:off x="4435" y="188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 flipV="1">
              <a:off x="4571" y="1344"/>
              <a:ext cx="318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24"/>
            <p:cNvSpPr>
              <a:spLocks noChangeShapeType="1"/>
            </p:cNvSpPr>
            <p:nvPr/>
          </p:nvSpPr>
          <p:spPr bwMode="auto">
            <a:xfrm>
              <a:off x="4571" y="2069"/>
              <a:ext cx="363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Text Box 25"/>
            <p:cNvSpPr txBox="1">
              <a:spLocks noChangeArrowheads="1"/>
            </p:cNvSpPr>
            <p:nvPr/>
          </p:nvSpPr>
          <p:spPr bwMode="auto">
            <a:xfrm>
              <a:off x="4889" y="238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D</a:t>
              </a:r>
            </a:p>
          </p:txBody>
        </p:sp>
        <p:sp>
          <p:nvSpPr>
            <p:cNvPr id="3098" name="Text Box 26"/>
            <p:cNvSpPr txBox="1">
              <a:spLocks noChangeArrowheads="1"/>
            </p:cNvSpPr>
            <p:nvPr/>
          </p:nvSpPr>
          <p:spPr bwMode="auto">
            <a:xfrm>
              <a:off x="4844" y="116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D</a:t>
              </a:r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auto">
            <a:xfrm flipH="1">
              <a:off x="1306" y="2024"/>
              <a:ext cx="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auto">
            <a:xfrm flipH="1">
              <a:off x="1306" y="2069"/>
              <a:ext cx="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Text Box 29"/>
            <p:cNvSpPr txBox="1">
              <a:spLocks noChangeArrowheads="1"/>
            </p:cNvSpPr>
            <p:nvPr/>
          </p:nvSpPr>
          <p:spPr bwMode="auto">
            <a:xfrm>
              <a:off x="1124" y="1933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3102" name="Line 30"/>
            <p:cNvSpPr>
              <a:spLocks noChangeShapeType="1"/>
            </p:cNvSpPr>
            <p:nvPr/>
          </p:nvSpPr>
          <p:spPr bwMode="auto">
            <a:xfrm>
              <a:off x="671" y="1480"/>
              <a:ext cx="498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Line 31"/>
            <p:cNvSpPr>
              <a:spLocks noChangeShapeType="1"/>
            </p:cNvSpPr>
            <p:nvPr/>
          </p:nvSpPr>
          <p:spPr bwMode="auto">
            <a:xfrm flipH="1">
              <a:off x="807" y="2115"/>
              <a:ext cx="362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Text Box 32"/>
            <p:cNvSpPr txBox="1">
              <a:spLocks noChangeArrowheads="1"/>
            </p:cNvSpPr>
            <p:nvPr/>
          </p:nvSpPr>
          <p:spPr bwMode="auto">
            <a:xfrm>
              <a:off x="522" y="2445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Cl</a:t>
              </a:r>
            </a:p>
          </p:txBody>
        </p:sp>
        <p:sp>
          <p:nvSpPr>
            <p:cNvPr id="3105" name="Text Box 33"/>
            <p:cNvSpPr txBox="1">
              <a:spLocks noChangeArrowheads="1"/>
            </p:cNvSpPr>
            <p:nvPr/>
          </p:nvSpPr>
          <p:spPr bwMode="auto">
            <a:xfrm>
              <a:off x="431" y="1265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Cl</a:t>
              </a:r>
            </a:p>
          </p:txBody>
        </p:sp>
        <p:sp>
          <p:nvSpPr>
            <p:cNvPr id="3107" name="Text Box 35"/>
            <p:cNvSpPr txBox="1">
              <a:spLocks noChangeArrowheads="1"/>
            </p:cNvSpPr>
            <p:nvPr/>
          </p:nvSpPr>
          <p:spPr bwMode="auto">
            <a:xfrm>
              <a:off x="2412" y="152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1</a:t>
              </a:r>
            </a:p>
          </p:txBody>
        </p:sp>
        <p:sp>
          <p:nvSpPr>
            <p:cNvPr id="3109" name="Text Box 37"/>
            <p:cNvSpPr txBox="1">
              <a:spLocks noChangeArrowheads="1"/>
            </p:cNvSpPr>
            <p:nvPr/>
          </p:nvSpPr>
          <p:spPr bwMode="auto">
            <a:xfrm>
              <a:off x="2154" y="324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2</a:t>
              </a:r>
            </a:p>
          </p:txBody>
        </p:sp>
        <p:sp>
          <p:nvSpPr>
            <p:cNvPr id="3110" name="Text Box 38"/>
            <p:cNvSpPr txBox="1">
              <a:spLocks noChangeArrowheads="1"/>
            </p:cNvSpPr>
            <p:nvPr/>
          </p:nvSpPr>
          <p:spPr bwMode="auto">
            <a:xfrm>
              <a:off x="3742" y="320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3</a:t>
              </a:r>
            </a:p>
          </p:txBody>
        </p:sp>
        <p:sp>
          <p:nvSpPr>
            <p:cNvPr id="3111" name="Text Box 39"/>
            <p:cNvSpPr txBox="1">
              <a:spLocks noChangeArrowheads="1"/>
            </p:cNvSpPr>
            <p:nvPr/>
          </p:nvSpPr>
          <p:spPr bwMode="auto">
            <a:xfrm>
              <a:off x="3228" y="1525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1D-spectrum</a:t>
            </a:r>
          </a:p>
        </p:txBody>
      </p:sp>
      <p:pic>
        <p:nvPicPr>
          <p:cNvPr id="4138" name="Picture 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412875"/>
            <a:ext cx="4038600" cy="2006600"/>
          </a:xfrm>
          <a:noFill/>
          <a:ln/>
        </p:spPr>
      </p:pic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500313" y="3635375"/>
            <a:ext cx="4840287" cy="2352675"/>
            <a:chOff x="1575" y="2290"/>
            <a:chExt cx="3049" cy="1482"/>
          </a:xfrm>
        </p:grpSpPr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1575" y="2290"/>
              <a:ext cx="3049" cy="1482"/>
              <a:chOff x="1006" y="2420"/>
              <a:chExt cx="3049" cy="1482"/>
            </a:xfrm>
          </p:grpSpPr>
          <p:pic>
            <p:nvPicPr>
              <p:cNvPr id="4143" name="Picture 4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04" y="2478"/>
                <a:ext cx="1434" cy="1377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4145" name="Picture 4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6" y="2478"/>
                <a:ext cx="1435" cy="137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1213" y="3395"/>
                <a:ext cx="2842" cy="5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1006" y="2420"/>
                <a:ext cx="2834" cy="3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1" name="Line 55"/>
              <p:cNvSpPr>
                <a:spLocks noChangeShapeType="1"/>
              </p:cNvSpPr>
              <p:nvPr/>
            </p:nvSpPr>
            <p:spPr bwMode="auto">
              <a:xfrm flipV="1">
                <a:off x="2289" y="3349"/>
                <a:ext cx="391" cy="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Line 56"/>
              <p:cNvSpPr>
                <a:spLocks noChangeShapeType="1"/>
              </p:cNvSpPr>
              <p:nvPr/>
            </p:nvSpPr>
            <p:spPr bwMode="auto">
              <a:xfrm flipV="1">
                <a:off x="2281" y="3386"/>
                <a:ext cx="515" cy="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55" name="Text Box 59"/>
            <p:cNvSpPr txBox="1">
              <a:spLocks noChangeArrowheads="1"/>
            </p:cNvSpPr>
            <p:nvPr/>
          </p:nvSpPr>
          <p:spPr bwMode="auto">
            <a:xfrm>
              <a:off x="1969" y="331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1</a:t>
              </a:r>
            </a:p>
          </p:txBody>
        </p:sp>
        <p:sp>
          <p:nvSpPr>
            <p:cNvPr id="4156" name="Text Box 60"/>
            <p:cNvSpPr txBox="1">
              <a:spLocks noChangeArrowheads="1"/>
            </p:cNvSpPr>
            <p:nvPr/>
          </p:nvSpPr>
          <p:spPr bwMode="auto">
            <a:xfrm>
              <a:off x="2600" y="331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2</a:t>
              </a:r>
            </a:p>
          </p:txBody>
        </p:sp>
        <p:sp>
          <p:nvSpPr>
            <p:cNvPr id="4157" name="Text Box 61"/>
            <p:cNvSpPr txBox="1">
              <a:spLocks noChangeArrowheads="1"/>
            </p:cNvSpPr>
            <p:nvPr/>
          </p:nvSpPr>
          <p:spPr bwMode="auto">
            <a:xfrm>
              <a:off x="3345" y="333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3</a:t>
              </a:r>
            </a:p>
          </p:txBody>
        </p:sp>
        <p:sp>
          <p:nvSpPr>
            <p:cNvPr id="4158" name="Text Box 62"/>
            <p:cNvSpPr txBox="1">
              <a:spLocks noChangeArrowheads="1"/>
            </p:cNvSpPr>
            <p:nvPr/>
          </p:nvSpPr>
          <p:spPr bwMode="auto">
            <a:xfrm>
              <a:off x="3982" y="331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5050"/>
                  </a:solidFill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2D-spectrum</a:t>
            </a:r>
          </a:p>
        </p:txBody>
      </p:sp>
      <p:pic>
        <p:nvPicPr>
          <p:cNvPr id="9241" name="Picture 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11563" y="2144713"/>
            <a:ext cx="4038600" cy="3984625"/>
          </a:xfrm>
          <a:noFill/>
          <a:ln/>
        </p:spPr>
      </p:pic>
      <p:pic>
        <p:nvPicPr>
          <p:cNvPr id="9243" name="Picture 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363" y="1371600"/>
            <a:ext cx="2759075" cy="13731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COSY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363" y="1371600"/>
            <a:ext cx="2759075" cy="1373188"/>
          </a:xfrm>
          <a:noFill/>
          <a:ln/>
        </p:spPr>
      </p:pic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1325563" y="2125663"/>
            <a:ext cx="193675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1050925" y="1554163"/>
            <a:ext cx="263525" cy="560387"/>
          </a:xfrm>
          <a:custGeom>
            <a:avLst/>
            <a:gdLst/>
            <a:ahLst/>
            <a:cxnLst>
              <a:cxn ang="0">
                <a:pos x="166" y="353"/>
              </a:cxn>
              <a:cxn ang="0">
                <a:pos x="0" y="87"/>
              </a:cxn>
              <a:cxn ang="0">
                <a:pos x="166" y="0"/>
              </a:cxn>
            </a:cxnLst>
            <a:rect l="0" t="0" r="r" b="b"/>
            <a:pathLst>
              <a:path w="166" h="353">
                <a:moveTo>
                  <a:pt x="166" y="353"/>
                </a:moveTo>
                <a:cubicBezTo>
                  <a:pt x="83" y="249"/>
                  <a:pt x="0" y="146"/>
                  <a:pt x="0" y="87"/>
                </a:cubicBezTo>
                <a:cubicBezTo>
                  <a:pt x="0" y="28"/>
                  <a:pt x="83" y="14"/>
                  <a:pt x="16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1279525" y="1474788"/>
            <a:ext cx="366713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347" name="Picture 11" descr="cos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25863" y="2043113"/>
            <a:ext cx="4038600" cy="39814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COSY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363" y="1371600"/>
            <a:ext cx="2759075" cy="1373188"/>
          </a:xfrm>
          <a:noFill/>
          <a:ln/>
        </p:spPr>
      </p:pic>
      <p:sp>
        <p:nvSpPr>
          <p:cNvPr id="15368" name="Freeform 8"/>
          <p:cNvSpPr>
            <a:spLocks/>
          </p:cNvSpPr>
          <p:nvPr/>
        </p:nvSpPr>
        <p:spPr bwMode="auto">
          <a:xfrm>
            <a:off x="1714500" y="3028950"/>
            <a:ext cx="514350" cy="292100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137" y="180"/>
              </a:cxn>
              <a:cxn ang="0">
                <a:pos x="324" y="0"/>
              </a:cxn>
            </a:cxnLst>
            <a:rect l="0" t="0" r="r" b="b"/>
            <a:pathLst>
              <a:path w="324" h="184">
                <a:moveTo>
                  <a:pt x="0" y="22"/>
                </a:moveTo>
                <a:cubicBezTo>
                  <a:pt x="41" y="103"/>
                  <a:pt x="83" y="184"/>
                  <a:pt x="137" y="180"/>
                </a:cubicBezTo>
                <a:cubicBezTo>
                  <a:pt x="191" y="176"/>
                  <a:pt x="257" y="88"/>
                  <a:pt x="32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370" name="Picture 10" descr="cosy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06875" y="2374900"/>
            <a:ext cx="3592513" cy="3541713"/>
          </a:xfrm>
          <a:noFill/>
          <a:ln/>
        </p:spPr>
      </p:pic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2217738" y="2732088"/>
            <a:ext cx="217487" cy="30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H="1" flipV="1">
            <a:off x="1566863" y="2743200"/>
            <a:ext cx="147637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COSY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363" y="1371600"/>
            <a:ext cx="2759075" cy="1373188"/>
          </a:xfrm>
          <a:noFill/>
          <a:ln/>
        </p:spPr>
      </p:pic>
      <p:pic>
        <p:nvPicPr>
          <p:cNvPr id="16393" name="Picture 9" descr="cosy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79825" y="1928813"/>
            <a:ext cx="4038600" cy="3981450"/>
          </a:xfrm>
          <a:noFill/>
          <a:ln/>
        </p:spPr>
      </p:pic>
      <p:sp>
        <p:nvSpPr>
          <p:cNvPr id="16395" name="Line 11"/>
          <p:cNvSpPr>
            <a:spLocks noChangeShapeType="1"/>
          </p:cNvSpPr>
          <p:nvPr/>
        </p:nvSpPr>
        <p:spPr bwMode="auto">
          <a:xfrm flipH="1" flipV="1">
            <a:off x="2279650" y="1500188"/>
            <a:ext cx="4143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2498725" y="2170113"/>
            <a:ext cx="330200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7" name="Freeform 13"/>
          <p:cNvSpPr>
            <a:spLocks/>
          </p:cNvSpPr>
          <p:nvPr/>
        </p:nvSpPr>
        <p:spPr bwMode="auto">
          <a:xfrm>
            <a:off x="2573338" y="1620838"/>
            <a:ext cx="520700" cy="646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2" y="139"/>
              </a:cxn>
              <a:cxn ang="0">
                <a:pos x="84" y="407"/>
              </a:cxn>
            </a:cxnLst>
            <a:rect l="0" t="0" r="r" b="b"/>
            <a:pathLst>
              <a:path w="336" h="407">
                <a:moveTo>
                  <a:pt x="0" y="0"/>
                </a:moveTo>
                <a:cubicBezTo>
                  <a:pt x="154" y="35"/>
                  <a:pt x="308" y="71"/>
                  <a:pt x="322" y="139"/>
                </a:cubicBezTo>
                <a:cubicBezTo>
                  <a:pt x="336" y="207"/>
                  <a:pt x="124" y="363"/>
                  <a:pt x="84" y="40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6253</TotalTime>
  <Words>4774</Words>
  <Application>Microsoft Office PowerPoint</Application>
  <PresentationFormat>On-screen Show (4:3)</PresentationFormat>
  <Paragraphs>1400</Paragraphs>
  <Slides>252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9</vt:i4>
      </vt:variant>
      <vt:variant>
        <vt:lpstr>Slide Titles</vt:lpstr>
      </vt:variant>
      <vt:variant>
        <vt:i4>252</vt:i4>
      </vt:variant>
    </vt:vector>
  </HeadingPairs>
  <TitlesOfParts>
    <vt:vector size="278" baseType="lpstr">
      <vt:lpstr>Arial Unicode MS</vt:lpstr>
      <vt:lpstr>微軟正黑體</vt:lpstr>
      <vt:lpstr>黑体</vt:lpstr>
      <vt:lpstr>Arial</vt:lpstr>
      <vt:lpstr>Arial Black</vt:lpstr>
      <vt:lpstr>Helvetica</vt:lpstr>
      <vt:lpstr>HY그래픽M</vt:lpstr>
      <vt:lpstr>StarSymbol</vt:lpstr>
      <vt:lpstr>华文新魏</vt:lpstr>
      <vt:lpstr>Symbol</vt:lpstr>
      <vt:lpstr>Tahoma</vt:lpstr>
      <vt:lpstr>Times</vt:lpstr>
      <vt:lpstr>Times New Roman</vt:lpstr>
      <vt:lpstr>Trebuchet MS</vt:lpstr>
      <vt:lpstr>Wingdings</vt:lpstr>
      <vt:lpstr>Wingdings 2</vt:lpstr>
      <vt:lpstr>Opulent</vt:lpstr>
      <vt:lpstr>PhotoImpact</vt:lpstr>
      <vt:lpstr>차트</vt:lpstr>
      <vt:lpstr>Equation</vt:lpstr>
      <vt:lpstr>CS ChemDraw Drawing</vt:lpstr>
      <vt:lpstr>Bitmap Image</vt:lpstr>
      <vt:lpstr>Chemistry 4-D Draw</vt:lpstr>
      <vt:lpstr>Document</vt:lpstr>
      <vt:lpstr>Image</vt:lpstr>
      <vt:lpstr>ChemSketch</vt:lpstr>
      <vt:lpstr>Double Resonance Techniques  in NMR</vt:lpstr>
      <vt:lpstr>Index</vt:lpstr>
      <vt:lpstr>PowerPoint Presentation</vt:lpstr>
      <vt:lpstr>PowerPoint Presentation</vt:lpstr>
      <vt:lpstr>Continuation of NMR History</vt:lpstr>
      <vt:lpstr>Continuation of NMR History</vt:lpstr>
      <vt:lpstr>Part A.  One-dimensional    1. Homonuclear decoupling</vt:lpstr>
      <vt:lpstr>A. Definition and obtainable data</vt:lpstr>
      <vt:lpstr>C. Interpretation of spectra </vt:lpstr>
      <vt:lpstr>PowerPoint Presentation</vt:lpstr>
      <vt:lpstr> 2. HETERonuclear decoupling</vt:lpstr>
      <vt:lpstr>A. Definition and obtainable data</vt:lpstr>
      <vt:lpstr>B. Pulse sequence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3. Off-resonance</vt:lpstr>
      <vt:lpstr>A. Definition and obtainable data</vt:lpstr>
      <vt:lpstr>B. Pulse sequence</vt:lpstr>
      <vt:lpstr>C. Interpretation of spectra </vt:lpstr>
      <vt:lpstr> 4. APT attached proton test   J-modulated Spin-echo experiment</vt:lpstr>
      <vt:lpstr>A. Definition and obtainable data</vt:lpstr>
      <vt:lpstr>B. Pulse sequence</vt:lpstr>
      <vt:lpstr>PowerPoint Presentation</vt:lpstr>
      <vt:lpstr>PowerPoint Presentation</vt:lpstr>
      <vt:lpstr>PowerPoint Presentation</vt:lpstr>
      <vt:lpstr>PowerPoint Presentation</vt:lpstr>
      <vt:lpstr>C. Interpretation of spectra </vt:lpstr>
      <vt:lpstr>PowerPoint Presentation</vt:lpstr>
      <vt:lpstr>PowerPoint Presentation</vt:lpstr>
      <vt:lpstr>  5. SPI selective population inversion   </vt:lpstr>
      <vt:lpstr>A. Definition and obtainable data</vt:lpstr>
      <vt:lpstr>PowerPoint Presentation</vt:lpstr>
      <vt:lpstr>B. Pulse sequence</vt:lpstr>
      <vt:lpstr>PowerPoint Presentation</vt:lpstr>
      <vt:lpstr>PowerPoint Presentation</vt:lpstr>
      <vt:lpstr>PowerPoint Presentation</vt:lpstr>
      <vt:lpstr>C. Interpretation of spectra </vt:lpstr>
      <vt:lpstr> 6. DEPT </vt:lpstr>
      <vt:lpstr>A. Definition and obtainable data</vt:lpstr>
      <vt:lpstr>PowerPoint Presentation</vt:lpstr>
      <vt:lpstr>PowerPoint Presentation</vt:lpstr>
      <vt:lpstr>C. Interpretation of spectra </vt:lpstr>
      <vt:lpstr>PowerPoint Presentation</vt:lpstr>
      <vt:lpstr>Stage 1; All C’s are shown</vt:lpstr>
      <vt:lpstr>Stage 2</vt:lpstr>
      <vt:lpstr>PowerPoint Presentation</vt:lpstr>
      <vt:lpstr>PowerPoint Presentation</vt:lpstr>
      <vt:lpstr>PowerPoint Presentation</vt:lpstr>
      <vt:lpstr> 7. INEPt and related  experiments </vt:lpstr>
      <vt:lpstr>A. Definition and obtainable data</vt:lpstr>
      <vt:lpstr>B. Pulse sequence and C. Spectra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Pendant pulse sequence</vt:lpstr>
      <vt:lpstr>PowerPoint Presentation</vt:lpstr>
      <vt:lpstr>Ride and acoustic ringing</vt:lpstr>
      <vt:lpstr>PowerPoint Presentation</vt:lpstr>
      <vt:lpstr>Part b. two-dimensional</vt:lpstr>
      <vt:lpstr>PowerPoint Presentation</vt:lpstr>
      <vt:lpstr>PowerPoint Presentation</vt:lpstr>
      <vt:lpstr>Four periods in 2D experiment</vt:lpstr>
      <vt:lpstr>2D NMR</vt:lpstr>
      <vt:lpstr>PowerPoint Presentation</vt:lpstr>
      <vt:lpstr>PowerPoint Presentation</vt:lpstr>
      <vt:lpstr>Use of 2D NMR to Resolve Overlapping Sub-spectra in 1D</vt:lpstr>
      <vt:lpstr>PowerPoint Presentation</vt:lpstr>
      <vt:lpstr>PowerPoint Presentation</vt:lpstr>
      <vt:lpstr>PowerPoint Presentation</vt:lpstr>
      <vt:lpstr> 8. J-Resolved</vt:lpstr>
      <vt:lpstr>A. Definition and obtainable data</vt:lpstr>
      <vt:lpstr>B. Pulse sequence  heteronuclear</vt:lpstr>
      <vt:lpstr>homonuclear</vt:lpstr>
      <vt:lpstr>C. Interpretation of spectra </vt:lpstr>
      <vt:lpstr>PowerPoint Presentation</vt:lpstr>
      <vt:lpstr>PowerPoint Presentation</vt:lpstr>
      <vt:lpstr>PowerPoint Presentation</vt:lpstr>
      <vt:lpstr>PowerPoint Presentation</vt:lpstr>
      <vt:lpstr> 9. COSY (homonuclear)</vt:lpstr>
      <vt:lpstr>PowerPoint Presentation</vt:lpstr>
      <vt:lpstr>Types of cosy</vt:lpstr>
      <vt:lpstr>PowerPoint Presentation</vt:lpstr>
      <vt:lpstr>Interpreting a 1H-1H COSY Spectrum</vt:lpstr>
      <vt:lpstr>PowerPoint Presentation</vt:lpstr>
      <vt:lpstr>PowerPoint Presentation</vt:lpstr>
      <vt:lpstr>PowerPoint Presentation</vt:lpstr>
      <vt:lpstr>Idealized System</vt:lpstr>
      <vt:lpstr>1D-spectrum</vt:lpstr>
      <vt:lpstr>2D-spectrum</vt:lpstr>
      <vt:lpstr>COSY</vt:lpstr>
      <vt:lpstr>COSY</vt:lpstr>
      <vt:lpstr>COSY</vt:lpstr>
      <vt:lpstr>Can’t Differentiate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10. COSY (heteronuclear:HETCOR)</vt:lpstr>
      <vt:lpstr>PowerPoint Presentation</vt:lpstr>
      <vt:lpstr>Advantages of Heteronuclear nD NMR</vt:lpstr>
      <vt:lpstr>B. Pulse sequence</vt:lpstr>
      <vt:lpstr>HETCOR spectrum of 2-methyl-3-pentanone</vt:lpstr>
      <vt:lpstr>PowerPoint Presentation</vt:lpstr>
      <vt:lpstr>C,H Correlation by Polarization Transfer (HETCOR)</vt:lpstr>
      <vt:lpstr>PowerPoint Presentation</vt:lpstr>
      <vt:lpstr>PowerPoint Presentation</vt:lpstr>
      <vt:lpstr> 11. HMQC</vt:lpstr>
      <vt:lpstr>A. Definition and obtainable data</vt:lpstr>
      <vt:lpstr>B. Pulse sequence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12. HSQC</vt:lpstr>
      <vt:lpstr>A. Definition and obtainable data</vt:lpstr>
      <vt:lpstr>B. Pulse sequence</vt:lpstr>
      <vt:lpstr>C. Interpretation of spectra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13. HMBC</vt:lpstr>
      <vt:lpstr>A. Definition and obtainable data</vt:lpstr>
      <vt:lpstr>PowerPoint Presentation</vt:lpstr>
      <vt:lpstr>B. Pulse sequence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14. TOCSY (HOHAHA)  related: coloc</vt:lpstr>
      <vt:lpstr>A. Definition and obtainable data</vt:lpstr>
      <vt:lpstr>B. Pulse sequence</vt:lpstr>
      <vt:lpstr>PowerPoint Presentation</vt:lpstr>
      <vt:lpstr>PowerPoint Presentation</vt:lpstr>
      <vt:lpstr>PowerPoint Presentation</vt:lpstr>
      <vt:lpstr>COSY &amp; TOCSY</vt:lpstr>
      <vt:lpstr>TOCSY of strychnine</vt:lpstr>
      <vt:lpstr> 15. NOESY, ROESY   Related:  EXSY</vt:lpstr>
      <vt:lpstr>PowerPoint Presentation</vt:lpstr>
      <vt:lpstr>PowerPoint Presentation</vt:lpstr>
      <vt:lpstr>A. Definition and obtainable data</vt:lpstr>
      <vt:lpstr>PowerPoint Presentation</vt:lpstr>
      <vt:lpstr>   Nuclear Overhauser Enhancement</vt:lpstr>
      <vt:lpstr>PowerPoint Presentation</vt:lpstr>
      <vt:lpstr>PowerPoint Presentation</vt:lpstr>
      <vt:lpstr>PowerPoint Presentation</vt:lpstr>
      <vt:lpstr>PowerPoint Presentation</vt:lpstr>
      <vt:lpstr>What if your small molecule is ~1000 Daltons?</vt:lpstr>
      <vt:lpstr>NOE and Molecular Weight</vt:lpstr>
      <vt:lpstr>ROE and Molecular Weight</vt:lpstr>
      <vt:lpstr>PowerPoint Presentation</vt:lpstr>
      <vt:lpstr>NOESY of strychnine</vt:lpstr>
      <vt:lpstr>PowerPoint Presentation</vt:lpstr>
      <vt:lpstr> 16. INADEQUATE</vt:lpstr>
      <vt:lpstr>Incredible natural abundance double-quantum transfer experiment</vt:lpstr>
      <vt:lpstr>B. Pulse sequence</vt:lpstr>
      <vt:lpstr>PowerPoint Presentation</vt:lpstr>
      <vt:lpstr>PowerPoint Presentation</vt:lpstr>
      <vt:lpstr>PowerPoint Presentation</vt:lpstr>
      <vt:lpstr>PowerPoint Presentation</vt:lpstr>
      <vt:lpstr>Glossary</vt:lpstr>
      <vt:lpstr>PowerPoint Presentation</vt:lpstr>
      <vt:lpstr>PowerPoint Presentation</vt:lpstr>
      <vt:lpstr>PowerPoint Presentation</vt:lpstr>
      <vt:lpstr>PowerPoint Presentation</vt:lpstr>
      <vt:lpstr>Problems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3D-NMR for amino acid assignment</vt:lpstr>
      <vt:lpstr>HNCO</vt:lpstr>
      <vt:lpstr>HN(CA)CO</vt:lpstr>
      <vt:lpstr>HNCA</vt:lpstr>
      <vt:lpstr>Step 2: Find NOE constraints</vt:lpstr>
      <vt:lpstr>3D-NMR with NOE example</vt:lpstr>
      <vt:lpstr>Step 3: MD simulation with NOE constraints</vt:lpstr>
    </vt:vector>
  </TitlesOfParts>
  <Company>CMU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RRG</dc:creator>
  <cp:lastModifiedBy>tavakol</cp:lastModifiedBy>
  <cp:revision>144</cp:revision>
  <dcterms:created xsi:type="dcterms:W3CDTF">2010-11-05T02:13:14Z</dcterms:created>
  <dcterms:modified xsi:type="dcterms:W3CDTF">2015-12-06T10:10:16Z</dcterms:modified>
</cp:coreProperties>
</file>